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4"/>
  </p:notesMasterIdLst>
  <p:sldIdLst>
    <p:sldId id="256" r:id="rId2"/>
    <p:sldId id="296" r:id="rId3"/>
    <p:sldId id="327" r:id="rId4"/>
    <p:sldId id="326" r:id="rId5"/>
    <p:sldId id="297" r:id="rId6"/>
    <p:sldId id="299" r:id="rId7"/>
    <p:sldId id="300" r:id="rId8"/>
    <p:sldId id="301" r:id="rId9"/>
    <p:sldId id="302" r:id="rId10"/>
    <p:sldId id="322" r:id="rId11"/>
    <p:sldId id="298" r:id="rId12"/>
    <p:sldId id="304" r:id="rId13"/>
    <p:sldId id="306" r:id="rId14"/>
    <p:sldId id="307" r:id="rId15"/>
    <p:sldId id="324" r:id="rId16"/>
    <p:sldId id="325" r:id="rId17"/>
    <p:sldId id="309" r:id="rId18"/>
    <p:sldId id="329" r:id="rId19"/>
    <p:sldId id="311" r:id="rId20"/>
    <p:sldId id="312" r:id="rId21"/>
    <p:sldId id="313" r:id="rId22"/>
    <p:sldId id="314" r:id="rId23"/>
    <p:sldId id="315" r:id="rId24"/>
    <p:sldId id="316" r:id="rId25"/>
    <p:sldId id="337" r:id="rId26"/>
    <p:sldId id="338" r:id="rId27"/>
    <p:sldId id="334" r:id="rId28"/>
    <p:sldId id="335" r:id="rId29"/>
    <p:sldId id="336" r:id="rId30"/>
    <p:sldId id="321" r:id="rId31"/>
    <p:sldId id="331" r:id="rId32"/>
    <p:sldId id="332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72" autoAdjust="0"/>
    <p:restoredTop sz="92271" autoAdjust="0"/>
  </p:normalViewPr>
  <p:slideViewPr>
    <p:cSldViewPr>
      <p:cViewPr>
        <p:scale>
          <a:sx n="66" d="100"/>
          <a:sy n="66" d="100"/>
        </p:scale>
        <p:origin x="-1284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081C0D-7C74-4267-B102-45A91DDEE279}" type="datetimeFigureOut">
              <a:rPr lang="en-US" smtClean="0"/>
              <a:pPr/>
              <a:t>2/12/2011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DE270C-B246-4BB1-A417-261FE4488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8028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DF53A-7E00-412C-9E56-F510C7CC67D5}" type="datetime1">
              <a:rPr lang="en-US" smtClean="0"/>
              <a:pPr/>
              <a:t>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1C287-65B3-4F87-9126-6322B4D60B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32787-0126-421B-A702-5FA990CF0B3B}" type="datetime1">
              <a:rPr lang="en-US" smtClean="0"/>
              <a:pPr/>
              <a:t>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1C287-65B3-4F87-9126-6322B4D60B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38596-547E-479E-96C1-ACC7411CF627}" type="datetime1">
              <a:rPr lang="en-US" smtClean="0"/>
              <a:pPr/>
              <a:t>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1C287-65B3-4F87-9126-6322B4D60B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FE2352-4A12-4638-AD19-2E2C7FB48312}" type="datetime1">
              <a:rPr lang="en-US" smtClean="0"/>
              <a:pPr>
                <a:defRPr/>
              </a:pPr>
              <a:t>2/12/2011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98EADB-ED16-418C-9698-DAB05A5064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BB546-7F1C-4286-BF68-B0FDE8CC4EFC}" type="datetime1">
              <a:rPr lang="en-US" smtClean="0"/>
              <a:pPr>
                <a:defRPr/>
              </a:pPr>
              <a:t>2/12/2011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C7BF26-175F-4F8A-8966-91466318F4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156EA-ADA5-40FC-A289-785CEDE73A08}" type="datetime1">
              <a:rPr lang="en-US" smtClean="0"/>
              <a:pPr/>
              <a:t>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1C287-65B3-4F87-9126-6322B4D60B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AC944-CA44-4A8A-B94A-3D5C9507CBDD}" type="datetime1">
              <a:rPr lang="en-US" smtClean="0"/>
              <a:pPr/>
              <a:t>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1C287-65B3-4F87-9126-6322B4D60B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C32D4-49AF-4464-83CE-7B74907AA8BF}" type="datetime1">
              <a:rPr lang="en-US" smtClean="0"/>
              <a:pPr/>
              <a:t>2/12/2011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1C287-65B3-4F87-9126-6322B4D60B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21379-53A5-43D6-A099-E3ADC9C0BF62}" type="datetime1">
              <a:rPr lang="en-US" smtClean="0"/>
              <a:pPr/>
              <a:t>2/12/2011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1C287-65B3-4F87-9126-6322B4D60B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7F028-18D3-4480-B4F4-D24CB99C6B9D}" type="datetime1">
              <a:rPr lang="en-US" smtClean="0"/>
              <a:pPr/>
              <a:t>2/12/2011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1C287-65B3-4F87-9126-6322B4D60B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E4B20-F354-4F91-B766-F1B32A45D6E2}" type="datetime1">
              <a:rPr lang="en-US" smtClean="0"/>
              <a:pPr/>
              <a:t>2/12/2011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1C287-65B3-4F87-9126-6322B4D60B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EBEBF-A661-4F79-BC9B-1EE29C22014B}" type="datetime1">
              <a:rPr lang="en-US" smtClean="0"/>
              <a:pPr/>
              <a:t>2/12/2011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1C287-65B3-4F87-9126-6322B4D60B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A71C1-EED0-43B5-8C98-0664902E3D16}" type="datetime1">
              <a:rPr lang="en-US" smtClean="0"/>
              <a:pPr/>
              <a:t>2/12/2011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1C287-65B3-4F87-9126-6322B4D60B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43733-D440-44BE-8B0A-D3250F42A620}" type="datetime1">
              <a:rPr lang="en-US" smtClean="0"/>
              <a:pPr/>
              <a:t>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1C287-65B3-4F87-9126-6322B4D60B7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microsoft.com/office/2007/relationships/hdphoto" Target="../media/hdphoto1.wdp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microsoft.com/office/2007/relationships/hdphoto" Target="../media/hdphoto1.wdp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1"/>
            <a:ext cx="7772400" cy="2152650"/>
          </a:xfrm>
        </p:spPr>
        <p:txBody>
          <a:bodyPr>
            <a:normAutofit/>
          </a:bodyPr>
          <a:lstStyle/>
          <a:p>
            <a:r>
              <a:rPr lang="en-US" dirty="0" err="1" smtClean="0"/>
              <a:t>ParaMeter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smtClean="0"/>
              <a:t>A profiling tool for amorphous data-parallel programs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Donald Nguyen</a:t>
            </a:r>
            <a:endParaRPr lang="en-US" dirty="0" smtClean="0"/>
          </a:p>
          <a:p>
            <a:r>
              <a:rPr lang="en-US" dirty="0" smtClean="0"/>
              <a:t>University of Texas at Austin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2AE48-41C3-4E2B-BC94-ACDE8C438F2A}" type="slidenum">
              <a:rPr lang="en-US"/>
              <a:pPr/>
              <a:t>10</a:t>
            </a:fld>
            <a:endParaRPr lang="en-US"/>
          </a:p>
        </p:txBody>
      </p:sp>
      <p:sp>
        <p:nvSpPr>
          <p:cNvPr id="27649" name="Rectangle 1"/>
          <p:cNvSpPr>
            <a:spLocks/>
          </p:cNvSpPr>
          <p:nvPr/>
        </p:nvSpPr>
        <p:spPr bwMode="auto">
          <a:xfrm>
            <a:off x="5783580" y="2651760"/>
            <a:ext cx="1371600" cy="2331720"/>
          </a:xfrm>
          <a:prstGeom prst="rect">
            <a:avLst/>
          </a:prstGeom>
          <a:solidFill>
            <a:schemeClr val="accent1">
              <a:alpha val="5098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50" name="Rectangle 2"/>
          <p:cNvSpPr>
            <a:spLocks/>
          </p:cNvSpPr>
          <p:nvPr/>
        </p:nvSpPr>
        <p:spPr bwMode="auto">
          <a:xfrm>
            <a:off x="3669030" y="2651760"/>
            <a:ext cx="2103120" cy="2331720"/>
          </a:xfrm>
          <a:prstGeom prst="rect">
            <a:avLst/>
          </a:prstGeom>
          <a:solidFill>
            <a:srgbClr val="00FF00">
              <a:alpha val="4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51" name="Rectangle 3"/>
          <p:cNvSpPr>
            <a:spLocks/>
          </p:cNvSpPr>
          <p:nvPr/>
        </p:nvSpPr>
        <p:spPr bwMode="auto">
          <a:xfrm>
            <a:off x="2286000" y="2651760"/>
            <a:ext cx="1371600" cy="2331720"/>
          </a:xfrm>
          <a:prstGeom prst="rect">
            <a:avLst/>
          </a:prstGeom>
          <a:solidFill>
            <a:srgbClr val="FF0000">
              <a:alpha val="4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52" name="Rectangle 4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/>
              <a:t>A G</a:t>
            </a:r>
            <a:r>
              <a:rPr lang="en-US" dirty="0" smtClean="0"/>
              <a:t>uess</a:t>
            </a:r>
            <a:endParaRPr lang="en-US" dirty="0"/>
          </a:p>
        </p:txBody>
      </p:sp>
      <p:pic>
        <p:nvPicPr>
          <p:cNvPr id="276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3050" y="2320290"/>
            <a:ext cx="6046470" cy="325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0280" y="3086100"/>
            <a:ext cx="4972050" cy="1725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54798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9" grpId="0" animBg="1"/>
      <p:bldP spid="27650" grpId="0" animBg="1"/>
      <p:bldP spid="2765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Demo: Spanning Tree</a:t>
            </a:r>
            <a:endParaRPr lang="en-US" dirty="0"/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1C287-65B3-4F87-9126-6322B4D60B7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293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Does It Work?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1C287-65B3-4F87-9126-6322B4D60B7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710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Simplified Measurement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/>
              <a:t>Represent</a:t>
            </a:r>
            <a:r>
              <a:rPr lang="en-US" dirty="0" smtClean="0"/>
              <a:t> program as graph</a:t>
            </a:r>
          </a:p>
          <a:p>
            <a:pPr lvl="1"/>
            <a:r>
              <a:rPr lang="en-US" dirty="0" smtClean="0"/>
              <a:t>No notion of ordering</a:t>
            </a:r>
          </a:p>
          <a:p>
            <a:r>
              <a:rPr lang="en-US" b="1" dirty="0" smtClean="0"/>
              <a:t>Execution strategy</a:t>
            </a:r>
          </a:p>
          <a:p>
            <a:pPr lvl="1"/>
            <a:r>
              <a:rPr lang="en-US" dirty="0" smtClean="0"/>
              <a:t>Choose independent sets of activities</a:t>
            </a:r>
          </a:p>
          <a:p>
            <a:pPr lvl="1"/>
            <a:r>
              <a:rPr lang="en-US" dirty="0" smtClean="0"/>
              <a:t>Different choices </a:t>
            </a:r>
            <a:r>
              <a:rPr lang="en-US" dirty="0" smtClean="0">
                <a:sym typeface="Wingdings" pitchFamily="2" charset="2"/>
              </a:rPr>
              <a:t> different </a:t>
            </a:r>
            <a:r>
              <a:rPr lang="en-US" dirty="0" smtClean="0">
                <a:sym typeface="Wingdings" pitchFamily="2" charset="2"/>
              </a:rPr>
              <a:t>profiles</a:t>
            </a:r>
            <a:endParaRPr lang="en-US" dirty="0" smtClean="0">
              <a:sym typeface="Wingdings" pitchFamily="2" charset="2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1C287-65B3-4F87-9126-6322B4D60B79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447800"/>
            <a:ext cx="3581400" cy="307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Line 1"/>
          <p:cNvSpPr>
            <a:spLocks noChangeShapeType="1"/>
          </p:cNvSpPr>
          <p:nvPr/>
        </p:nvSpPr>
        <p:spPr bwMode="auto">
          <a:xfrm>
            <a:off x="7448550" y="5482319"/>
            <a:ext cx="495300" cy="436562"/>
          </a:xfrm>
          <a:prstGeom prst="line">
            <a:avLst/>
          </a:prstGeom>
          <a:noFill/>
          <a:ln w="38100" cap="flat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1" name="Line 2"/>
          <p:cNvSpPr>
            <a:spLocks noChangeShapeType="1"/>
          </p:cNvSpPr>
          <p:nvPr/>
        </p:nvSpPr>
        <p:spPr bwMode="auto">
          <a:xfrm flipH="1">
            <a:off x="7448550" y="5931581"/>
            <a:ext cx="508000" cy="484188"/>
          </a:xfrm>
          <a:prstGeom prst="line">
            <a:avLst/>
          </a:prstGeom>
          <a:noFill/>
          <a:ln w="38100" cap="flat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2" name="Line 3"/>
          <p:cNvSpPr>
            <a:spLocks noChangeShapeType="1"/>
          </p:cNvSpPr>
          <p:nvPr/>
        </p:nvSpPr>
        <p:spPr bwMode="auto">
          <a:xfrm>
            <a:off x="5273675" y="5695044"/>
            <a:ext cx="449263" cy="555625"/>
          </a:xfrm>
          <a:prstGeom prst="line">
            <a:avLst/>
          </a:prstGeom>
          <a:noFill/>
          <a:ln w="38100" cap="flat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3" name="Oval 6"/>
          <p:cNvSpPr>
            <a:spLocks/>
          </p:cNvSpPr>
          <p:nvPr/>
        </p:nvSpPr>
        <p:spPr bwMode="auto">
          <a:xfrm>
            <a:off x="5210175" y="5629956"/>
            <a:ext cx="152400" cy="152400"/>
          </a:xfrm>
          <a:prstGeom prst="ellipse">
            <a:avLst/>
          </a:prstGeom>
          <a:solidFill>
            <a:srgbClr val="FF0000"/>
          </a:solidFill>
          <a:ln w="25400" cap="flat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4" name="Oval 7"/>
          <p:cNvSpPr>
            <a:spLocks/>
          </p:cNvSpPr>
          <p:nvPr/>
        </p:nvSpPr>
        <p:spPr bwMode="auto">
          <a:xfrm>
            <a:off x="5629275" y="6150656"/>
            <a:ext cx="152400" cy="152400"/>
          </a:xfrm>
          <a:prstGeom prst="ellipse">
            <a:avLst/>
          </a:prstGeom>
          <a:solidFill>
            <a:srgbClr val="FF0000"/>
          </a:solidFill>
          <a:ln w="25400" cap="flat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5" name="Oval 8"/>
          <p:cNvSpPr>
            <a:spLocks/>
          </p:cNvSpPr>
          <p:nvPr/>
        </p:nvSpPr>
        <p:spPr bwMode="auto">
          <a:xfrm>
            <a:off x="6111875" y="5045756"/>
            <a:ext cx="152400" cy="152400"/>
          </a:xfrm>
          <a:prstGeom prst="ellipse">
            <a:avLst/>
          </a:prstGeom>
          <a:solidFill>
            <a:srgbClr val="400080"/>
          </a:solidFill>
          <a:ln w="25400" cap="flat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6" name="Oval 9"/>
          <p:cNvSpPr>
            <a:spLocks/>
          </p:cNvSpPr>
          <p:nvPr/>
        </p:nvSpPr>
        <p:spPr bwMode="auto">
          <a:xfrm>
            <a:off x="7381875" y="5414056"/>
            <a:ext cx="152400" cy="152400"/>
          </a:xfrm>
          <a:prstGeom prst="ellipse">
            <a:avLst/>
          </a:prstGeom>
          <a:solidFill>
            <a:srgbClr val="FF8000"/>
          </a:solidFill>
          <a:ln w="25400" cap="flat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7" name="Oval 10"/>
          <p:cNvSpPr>
            <a:spLocks/>
          </p:cNvSpPr>
          <p:nvPr/>
        </p:nvSpPr>
        <p:spPr bwMode="auto">
          <a:xfrm>
            <a:off x="7381875" y="6328456"/>
            <a:ext cx="152400" cy="152400"/>
          </a:xfrm>
          <a:prstGeom prst="ellipse">
            <a:avLst/>
          </a:prstGeom>
          <a:solidFill>
            <a:srgbClr val="FF8000"/>
          </a:solidFill>
          <a:ln w="25400" cap="flat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8" name="Oval 11"/>
          <p:cNvSpPr>
            <a:spLocks/>
          </p:cNvSpPr>
          <p:nvPr/>
        </p:nvSpPr>
        <p:spPr bwMode="auto">
          <a:xfrm>
            <a:off x="7864475" y="5858556"/>
            <a:ext cx="152400" cy="152400"/>
          </a:xfrm>
          <a:prstGeom prst="ellipse">
            <a:avLst/>
          </a:prstGeom>
          <a:solidFill>
            <a:srgbClr val="FF8000"/>
          </a:solidFill>
          <a:ln w="25400" cap="flat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9" name="AutoShape 12"/>
          <p:cNvSpPr>
            <a:spLocks/>
          </p:cNvSpPr>
          <p:nvPr/>
        </p:nvSpPr>
        <p:spPr bwMode="auto">
          <a:xfrm>
            <a:off x="4968875" y="4779056"/>
            <a:ext cx="3213100" cy="1879600"/>
          </a:xfrm>
          <a:prstGeom prst="roundRect">
            <a:avLst>
              <a:gd name="adj" fmla="val 10134"/>
            </a:avLst>
          </a:prstGeom>
          <a:noFill/>
          <a:ln w="25400" cap="flat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0" name="AutoShape 13"/>
          <p:cNvSpPr>
            <a:spLocks/>
          </p:cNvSpPr>
          <p:nvPr/>
        </p:nvSpPr>
        <p:spPr bwMode="auto">
          <a:xfrm>
            <a:off x="7165975" y="4537756"/>
            <a:ext cx="1749425" cy="558800"/>
          </a:xfrm>
          <a:prstGeom prst="roundRect">
            <a:avLst>
              <a:gd name="adj" fmla="val 34088"/>
            </a:avLst>
          </a:prstGeom>
          <a:solidFill>
            <a:srgbClr val="FF0000"/>
          </a:solidFill>
          <a:ln w="25400" cap="flat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ea typeface="Gill Sans" charset="0"/>
                <a:cs typeface="Gill Sans" charset="0"/>
              </a:rPr>
              <a:t>Conflict Graph</a:t>
            </a:r>
          </a:p>
        </p:txBody>
      </p:sp>
      <p:sp>
        <p:nvSpPr>
          <p:cNvPr id="6" name="Oval 5"/>
          <p:cNvSpPr/>
          <p:nvPr/>
        </p:nvSpPr>
        <p:spPr>
          <a:xfrm>
            <a:off x="5089922" y="5542643"/>
            <a:ext cx="392906" cy="352425"/>
          </a:xfrm>
          <a:prstGeom prst="ellipse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7744222" y="5742668"/>
            <a:ext cx="392906" cy="352425"/>
          </a:xfrm>
          <a:prstGeom prst="ellipse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991622" y="4961618"/>
            <a:ext cx="392906" cy="352425"/>
          </a:xfrm>
          <a:prstGeom prst="ellipse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5210175" y="1676400"/>
            <a:ext cx="0" cy="2133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5210175" y="3810000"/>
            <a:ext cx="26543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6"/>
          <p:cNvSpPr>
            <a:spLocks/>
          </p:cNvSpPr>
          <p:nvPr/>
        </p:nvSpPr>
        <p:spPr bwMode="auto">
          <a:xfrm>
            <a:off x="5406628" y="3505200"/>
            <a:ext cx="152400" cy="152400"/>
          </a:xfrm>
          <a:prstGeom prst="ellipse">
            <a:avLst/>
          </a:prstGeom>
          <a:solidFill>
            <a:srgbClr val="FF0000"/>
          </a:solidFill>
          <a:ln w="25400" cap="flat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9" name="Oval 8"/>
          <p:cNvSpPr>
            <a:spLocks/>
          </p:cNvSpPr>
          <p:nvPr/>
        </p:nvSpPr>
        <p:spPr bwMode="auto">
          <a:xfrm>
            <a:off x="5406628" y="3276600"/>
            <a:ext cx="152400" cy="152400"/>
          </a:xfrm>
          <a:prstGeom prst="ellipse">
            <a:avLst/>
          </a:prstGeom>
          <a:solidFill>
            <a:srgbClr val="400080"/>
          </a:solidFill>
          <a:ln w="25400" cap="flat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0" name="Oval 11"/>
          <p:cNvSpPr>
            <a:spLocks/>
          </p:cNvSpPr>
          <p:nvPr/>
        </p:nvSpPr>
        <p:spPr bwMode="auto">
          <a:xfrm>
            <a:off x="5406628" y="3053671"/>
            <a:ext cx="152400" cy="152400"/>
          </a:xfrm>
          <a:prstGeom prst="ellipse">
            <a:avLst/>
          </a:prstGeom>
          <a:solidFill>
            <a:srgbClr val="FF8000"/>
          </a:solidFill>
          <a:ln w="25400" cap="flat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1" name="Oval 40"/>
          <p:cNvSpPr/>
          <p:nvPr/>
        </p:nvSpPr>
        <p:spPr>
          <a:xfrm>
            <a:off x="7252097" y="6226856"/>
            <a:ext cx="392906" cy="352425"/>
          </a:xfrm>
          <a:prstGeom prst="ellipse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7261622" y="5306106"/>
            <a:ext cx="392906" cy="352425"/>
          </a:xfrm>
          <a:prstGeom prst="ellipse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11"/>
          <p:cNvSpPr>
            <a:spLocks/>
          </p:cNvSpPr>
          <p:nvPr/>
        </p:nvSpPr>
        <p:spPr bwMode="auto">
          <a:xfrm>
            <a:off x="5705475" y="3507242"/>
            <a:ext cx="152400" cy="152400"/>
          </a:xfrm>
          <a:prstGeom prst="ellipse">
            <a:avLst/>
          </a:prstGeom>
          <a:solidFill>
            <a:srgbClr val="FF8000"/>
          </a:solidFill>
          <a:ln w="25400" cap="flat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4" name="Oval 11"/>
          <p:cNvSpPr>
            <a:spLocks/>
          </p:cNvSpPr>
          <p:nvPr/>
        </p:nvSpPr>
        <p:spPr bwMode="auto">
          <a:xfrm>
            <a:off x="5711144" y="3062061"/>
            <a:ext cx="152400" cy="152400"/>
          </a:xfrm>
          <a:prstGeom prst="ellipse">
            <a:avLst/>
          </a:prstGeom>
          <a:solidFill>
            <a:srgbClr val="FF8000"/>
          </a:solidFill>
          <a:ln w="25400" cap="flat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5" name="Oval 7"/>
          <p:cNvSpPr>
            <a:spLocks/>
          </p:cNvSpPr>
          <p:nvPr/>
        </p:nvSpPr>
        <p:spPr bwMode="auto">
          <a:xfrm>
            <a:off x="5716360" y="3291114"/>
            <a:ext cx="152400" cy="152400"/>
          </a:xfrm>
          <a:prstGeom prst="ellipse">
            <a:avLst/>
          </a:prstGeom>
          <a:solidFill>
            <a:srgbClr val="FF0000"/>
          </a:solidFill>
          <a:ln w="25400" cap="flat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6" name="Oval 45"/>
          <p:cNvSpPr/>
          <p:nvPr/>
        </p:nvSpPr>
        <p:spPr>
          <a:xfrm>
            <a:off x="5509022" y="6052231"/>
            <a:ext cx="392906" cy="352425"/>
          </a:xfrm>
          <a:prstGeom prst="ellipse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11"/>
          <p:cNvSpPr>
            <a:spLocks/>
          </p:cNvSpPr>
          <p:nvPr/>
        </p:nvSpPr>
        <p:spPr bwMode="auto">
          <a:xfrm>
            <a:off x="5406628" y="2834481"/>
            <a:ext cx="152400" cy="152400"/>
          </a:xfrm>
          <a:prstGeom prst="ellipse">
            <a:avLst/>
          </a:prstGeom>
          <a:solidFill>
            <a:srgbClr val="FF8000"/>
          </a:solidFill>
          <a:ln w="25400" cap="flat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5" name="TextBox 34"/>
          <p:cNvSpPr txBox="1"/>
          <p:nvPr/>
        </p:nvSpPr>
        <p:spPr>
          <a:xfrm rot="16200000">
            <a:off x="4267200" y="2608921"/>
            <a:ext cx="12311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parallelism</a:t>
            </a:r>
            <a:endParaRPr lang="en-US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6248400" y="3810000"/>
            <a:ext cx="589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step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68104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0" grpId="1" animBg="1"/>
      <p:bldP spid="20" grpId="2" animBg="1"/>
      <p:bldP spid="20" grpId="3" animBg="1"/>
      <p:bldP spid="21" grpId="0" animBg="1"/>
      <p:bldP spid="21" grpId="1" animBg="1"/>
      <p:bldP spid="21" grpId="2" animBg="1"/>
      <p:bldP spid="21" grpId="3" animBg="1"/>
      <p:bldP spid="22" grpId="0" animBg="1"/>
      <p:bldP spid="22" grpId="1" animBg="1"/>
      <p:bldP spid="22" grpId="2" animBg="1"/>
      <p:bldP spid="22" grpId="3" animBg="1"/>
      <p:bldP spid="23" grpId="0" animBg="1"/>
      <p:bldP spid="23" grpId="1" animBg="1"/>
      <p:bldP spid="23" grpId="2" animBg="1"/>
      <p:bldP spid="23" grpId="3" animBg="1"/>
      <p:bldP spid="24" grpId="0" animBg="1"/>
      <p:bldP spid="24" grpId="1" animBg="1"/>
      <p:bldP spid="24" grpId="2" animBg="1"/>
      <p:bldP spid="24" grpId="3" animBg="1"/>
      <p:bldP spid="25" grpId="0" animBg="1"/>
      <p:bldP spid="25" grpId="1" animBg="1"/>
      <p:bldP spid="25" grpId="2" animBg="1"/>
      <p:bldP spid="25" grpId="3" animBg="1"/>
      <p:bldP spid="26" grpId="0" animBg="1"/>
      <p:bldP spid="26" grpId="1" animBg="1"/>
      <p:bldP spid="26" grpId="2" animBg="1"/>
      <p:bldP spid="26" grpId="3" animBg="1"/>
      <p:bldP spid="27" grpId="0" animBg="1"/>
      <p:bldP spid="27" grpId="1" animBg="1"/>
      <p:bldP spid="27" grpId="2" animBg="1"/>
      <p:bldP spid="27" grpId="3" animBg="1"/>
      <p:bldP spid="28" grpId="0" animBg="1"/>
      <p:bldP spid="28" grpId="1" animBg="1"/>
      <p:bldP spid="28" grpId="2" animBg="1"/>
      <p:bldP spid="28" grpId="3" animBg="1"/>
      <p:bldP spid="29" grpId="0" animBg="1"/>
      <p:bldP spid="30" grpId="0" animBg="1"/>
      <p:bldP spid="6" grpId="0" animBg="1"/>
      <p:bldP spid="6" grpId="1" animBg="1"/>
      <p:bldP spid="6" grpId="2" animBg="1"/>
      <p:bldP spid="6" grpId="3" animBg="1"/>
      <p:bldP spid="32" grpId="0" animBg="1"/>
      <p:bldP spid="32" grpId="1" animBg="1"/>
      <p:bldP spid="32" grpId="2" animBg="1"/>
      <p:bldP spid="32" grpId="3" animBg="1"/>
      <p:bldP spid="33" grpId="0" animBg="1"/>
      <p:bldP spid="33" grpId="1" animBg="1"/>
      <p:bldP spid="33" grpId="2" animBg="1"/>
      <p:bldP spid="33" grpId="3" animBg="1"/>
      <p:bldP spid="38" grpId="1" animBg="1"/>
      <p:bldP spid="38" grpId="2" animBg="1"/>
      <p:bldP spid="38" grpId="3" animBg="1"/>
      <p:bldP spid="39" grpId="1" animBg="1"/>
      <p:bldP spid="39" grpId="2" animBg="1"/>
      <p:bldP spid="39" grpId="3" animBg="1"/>
      <p:bldP spid="40" grpId="1" animBg="1"/>
      <p:bldP spid="40" grpId="2" animBg="1"/>
      <p:bldP spid="40" grpId="3" animBg="1"/>
      <p:bldP spid="41" grpId="0" animBg="1"/>
      <p:bldP spid="41" grpId="1" animBg="1"/>
      <p:bldP spid="41" grpId="2" animBg="1"/>
      <p:bldP spid="41" grpId="3" animBg="1"/>
      <p:bldP spid="42" grpId="0" animBg="1"/>
      <p:bldP spid="42" grpId="1" animBg="1"/>
      <p:bldP spid="42" grpId="2" animBg="1"/>
      <p:bldP spid="42" grpId="3" animBg="1"/>
      <p:bldP spid="43" grpId="0" animBg="1"/>
      <p:bldP spid="43" grpId="1" animBg="1"/>
      <p:bldP spid="43" grpId="2" animBg="1"/>
      <p:bldP spid="44" grpId="0" animBg="1"/>
      <p:bldP spid="44" grpId="1" animBg="1"/>
      <p:bldP spid="45" grpId="0" animBg="1"/>
      <p:bldP spid="45" grpId="1" animBg="1"/>
      <p:bldP spid="45" grpId="2" animBg="1"/>
      <p:bldP spid="46" grpId="0" animBg="1"/>
      <p:bldP spid="46" grpId="1" animBg="1"/>
      <p:bldP spid="46" grpId="2" animBg="1"/>
      <p:bldP spid="46" grpId="3" animBg="1"/>
      <p:bldP spid="46" grpId="4" animBg="1"/>
      <p:bldP spid="47" grpId="0" animBg="1"/>
      <p:bldP spid="35" grpId="0"/>
      <p:bldP spid="4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Greedy Scheduling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Finding schedule to maximize parallelism is </a:t>
            </a:r>
            <a:r>
              <a:rPr lang="en-US" i="1" dirty="0" smtClean="0"/>
              <a:t>NP-</a:t>
            </a:r>
            <a:r>
              <a:rPr lang="en-US" dirty="0" smtClean="0"/>
              <a:t>hard</a:t>
            </a:r>
          </a:p>
          <a:p>
            <a:endParaRPr lang="en-US" dirty="0" smtClean="0"/>
          </a:p>
          <a:p>
            <a:r>
              <a:rPr lang="en-US" dirty="0" smtClean="0"/>
              <a:t>Heuristic: schedule greedily</a:t>
            </a:r>
          </a:p>
          <a:p>
            <a:pPr lvl="1"/>
            <a:r>
              <a:rPr lang="en-US" dirty="0" smtClean="0"/>
              <a:t>Attempt to maximize activities in current step</a:t>
            </a:r>
          </a:p>
          <a:p>
            <a:pPr lvl="1"/>
            <a:r>
              <a:rPr lang="en-US" dirty="0" smtClean="0"/>
              <a:t>Choose maximal independent set in conflict graph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1C287-65B3-4F87-9126-6322B4D60B7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58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52D0A-1269-426C-998D-E450E4383B6E}" type="slidenum">
              <a:rPr lang="en-US"/>
              <a:pPr/>
              <a:t>15</a:t>
            </a:fld>
            <a:endParaRPr lang="en-US"/>
          </a:p>
        </p:txBody>
      </p:sp>
      <p:pic>
        <p:nvPicPr>
          <p:cNvPr id="3686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0610" y="2000250"/>
            <a:ext cx="3223260" cy="2770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6" name="Rectangle 2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 smtClean="0"/>
              <a:t>Measurement</a:t>
            </a:r>
            <a:endParaRPr lang="en-US" dirty="0"/>
          </a:p>
        </p:txBody>
      </p:sp>
      <p:sp>
        <p:nvSpPr>
          <p:cNvPr id="36868" name="Line 4"/>
          <p:cNvSpPr>
            <a:spLocks noChangeShapeType="1"/>
          </p:cNvSpPr>
          <p:nvPr/>
        </p:nvSpPr>
        <p:spPr bwMode="auto">
          <a:xfrm>
            <a:off x="7123748" y="5570697"/>
            <a:ext cx="445770" cy="392906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6869" name="Line 5"/>
          <p:cNvSpPr>
            <a:spLocks noChangeShapeType="1"/>
          </p:cNvSpPr>
          <p:nvPr/>
        </p:nvSpPr>
        <p:spPr bwMode="auto">
          <a:xfrm flipH="1">
            <a:off x="7123748" y="5975033"/>
            <a:ext cx="457200" cy="435769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6870" name="Line 6"/>
          <p:cNvSpPr>
            <a:spLocks noChangeShapeType="1"/>
          </p:cNvSpPr>
          <p:nvPr/>
        </p:nvSpPr>
        <p:spPr bwMode="auto">
          <a:xfrm>
            <a:off x="5166360" y="5762149"/>
            <a:ext cx="404337" cy="500063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6871" name="Oval 7"/>
          <p:cNvSpPr>
            <a:spLocks/>
          </p:cNvSpPr>
          <p:nvPr/>
        </p:nvSpPr>
        <p:spPr bwMode="auto">
          <a:xfrm>
            <a:off x="5109210" y="5703570"/>
            <a:ext cx="137160" cy="137160"/>
          </a:xfrm>
          <a:prstGeom prst="ellipse">
            <a:avLst/>
          </a:prstGeom>
          <a:solidFill>
            <a:srgbClr val="FF0000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6872" name="Oval 8"/>
          <p:cNvSpPr>
            <a:spLocks/>
          </p:cNvSpPr>
          <p:nvPr/>
        </p:nvSpPr>
        <p:spPr bwMode="auto">
          <a:xfrm>
            <a:off x="5486400" y="6172200"/>
            <a:ext cx="137160" cy="137160"/>
          </a:xfrm>
          <a:prstGeom prst="ellipse">
            <a:avLst/>
          </a:prstGeom>
          <a:solidFill>
            <a:srgbClr val="00FF00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6873" name="Oval 9"/>
          <p:cNvSpPr>
            <a:spLocks/>
          </p:cNvSpPr>
          <p:nvPr/>
        </p:nvSpPr>
        <p:spPr bwMode="auto">
          <a:xfrm>
            <a:off x="5920740" y="5177790"/>
            <a:ext cx="137160" cy="137160"/>
          </a:xfrm>
          <a:prstGeom prst="ellipse">
            <a:avLst/>
          </a:prstGeom>
          <a:solidFill>
            <a:srgbClr val="FF0000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6874" name="Oval 10"/>
          <p:cNvSpPr>
            <a:spLocks/>
          </p:cNvSpPr>
          <p:nvPr/>
        </p:nvSpPr>
        <p:spPr bwMode="auto">
          <a:xfrm>
            <a:off x="7063740" y="5509260"/>
            <a:ext cx="137160" cy="137160"/>
          </a:xfrm>
          <a:prstGeom prst="ellipse">
            <a:avLst/>
          </a:prstGeom>
          <a:solidFill>
            <a:srgbClr val="FF0000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6875" name="Oval 11"/>
          <p:cNvSpPr>
            <a:spLocks/>
          </p:cNvSpPr>
          <p:nvPr/>
        </p:nvSpPr>
        <p:spPr bwMode="auto">
          <a:xfrm>
            <a:off x="7063740" y="6332220"/>
            <a:ext cx="137160" cy="137160"/>
          </a:xfrm>
          <a:prstGeom prst="ellipse">
            <a:avLst/>
          </a:prstGeom>
          <a:solidFill>
            <a:srgbClr val="FF0000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6876" name="Oval 12"/>
          <p:cNvSpPr>
            <a:spLocks/>
          </p:cNvSpPr>
          <p:nvPr/>
        </p:nvSpPr>
        <p:spPr bwMode="auto">
          <a:xfrm>
            <a:off x="7498080" y="5909310"/>
            <a:ext cx="137160" cy="137160"/>
          </a:xfrm>
          <a:prstGeom prst="ellipse">
            <a:avLst/>
          </a:prstGeom>
          <a:solidFill>
            <a:srgbClr val="FF0000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6877" name="AutoShape 13"/>
          <p:cNvSpPr>
            <a:spLocks/>
          </p:cNvSpPr>
          <p:nvPr/>
        </p:nvSpPr>
        <p:spPr bwMode="auto">
          <a:xfrm>
            <a:off x="4892040" y="4937760"/>
            <a:ext cx="2891790" cy="1691640"/>
          </a:xfrm>
          <a:prstGeom prst="roundRect">
            <a:avLst>
              <a:gd name="adj" fmla="val 10134"/>
            </a:avLst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6878" name="AutoShape 14"/>
          <p:cNvSpPr>
            <a:spLocks/>
          </p:cNvSpPr>
          <p:nvPr/>
        </p:nvSpPr>
        <p:spPr bwMode="auto">
          <a:xfrm>
            <a:off x="6869430" y="4720590"/>
            <a:ext cx="1828800" cy="502920"/>
          </a:xfrm>
          <a:prstGeom prst="roundRect">
            <a:avLst>
              <a:gd name="adj" fmla="val 34088"/>
            </a:avLst>
          </a:prstGeom>
          <a:solidFill>
            <a:srgbClr val="FF0000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algn="ctr"/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Gill Sans" charset="0"/>
                <a:cs typeface="Gill Sans" charset="0"/>
              </a:rPr>
              <a:t>Conflict Graph</a:t>
            </a:r>
          </a:p>
        </p:txBody>
      </p:sp>
      <p:sp>
        <p:nvSpPr>
          <p:cNvPr id="18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Conflict graph changes during execution</a:t>
            </a:r>
          </a:p>
          <a:p>
            <a:pPr lvl="1"/>
            <a:r>
              <a:rPr lang="en-US" dirty="0" smtClean="0"/>
              <a:t>New work generated</a:t>
            </a:r>
          </a:p>
          <a:p>
            <a:pPr lvl="1"/>
            <a:r>
              <a:rPr lang="en-US" dirty="0" smtClean="0"/>
              <a:t>New conflicts</a:t>
            </a:r>
          </a:p>
          <a:p>
            <a:endParaRPr lang="en-US" dirty="0"/>
          </a:p>
          <a:p>
            <a:r>
              <a:rPr lang="en-US" b="1" dirty="0" smtClean="0"/>
              <a:t>Solution:</a:t>
            </a:r>
            <a:r>
              <a:rPr lang="en-US" dirty="0" smtClean="0"/>
              <a:t> execute in stages, recalculate conflict graph after each stage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997234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9A483B-4FF8-4D07-9705-82321CC374AE}" type="slidenum">
              <a:rPr lang="en-US"/>
              <a:pPr/>
              <a:t>16</a:t>
            </a:fld>
            <a:endParaRPr lang="en-US"/>
          </a:p>
        </p:txBody>
      </p:sp>
      <p:pic>
        <p:nvPicPr>
          <p:cNvPr id="3788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2083" y="1920240"/>
            <a:ext cx="1643063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0" name="Line 2"/>
          <p:cNvSpPr>
            <a:spLocks noChangeShapeType="1"/>
          </p:cNvSpPr>
          <p:nvPr/>
        </p:nvSpPr>
        <p:spPr bwMode="auto">
          <a:xfrm rot="10800000" flipH="1">
            <a:off x="5817870" y="5246370"/>
            <a:ext cx="171450" cy="51435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7891" name="Rectangle 3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Incremental Execution</a:t>
            </a:r>
          </a:p>
        </p:txBody>
      </p:sp>
      <p:sp>
        <p:nvSpPr>
          <p:cNvPr id="37893" name="Line 5"/>
          <p:cNvSpPr>
            <a:spLocks noChangeShapeType="1"/>
          </p:cNvSpPr>
          <p:nvPr/>
        </p:nvSpPr>
        <p:spPr bwMode="auto">
          <a:xfrm>
            <a:off x="7123748" y="5570697"/>
            <a:ext cx="445770" cy="392906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7894" name="Line 6"/>
          <p:cNvSpPr>
            <a:spLocks noChangeShapeType="1"/>
          </p:cNvSpPr>
          <p:nvPr/>
        </p:nvSpPr>
        <p:spPr bwMode="auto">
          <a:xfrm flipH="1">
            <a:off x="7123748" y="5975033"/>
            <a:ext cx="457200" cy="435769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7895" name="Line 7"/>
          <p:cNvSpPr>
            <a:spLocks noChangeShapeType="1"/>
          </p:cNvSpPr>
          <p:nvPr/>
        </p:nvSpPr>
        <p:spPr bwMode="auto">
          <a:xfrm rot="10800000" flipH="1">
            <a:off x="5166360" y="5759292"/>
            <a:ext cx="685800" cy="2858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7896" name="Oval 8"/>
          <p:cNvSpPr>
            <a:spLocks/>
          </p:cNvSpPr>
          <p:nvPr/>
        </p:nvSpPr>
        <p:spPr bwMode="auto">
          <a:xfrm>
            <a:off x="5109210" y="5703570"/>
            <a:ext cx="137160" cy="137160"/>
          </a:xfrm>
          <a:prstGeom prst="ellipse">
            <a:avLst/>
          </a:prstGeom>
          <a:solidFill>
            <a:srgbClr val="FF0000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7897" name="Oval 9"/>
          <p:cNvSpPr>
            <a:spLocks/>
          </p:cNvSpPr>
          <p:nvPr/>
        </p:nvSpPr>
        <p:spPr bwMode="auto">
          <a:xfrm>
            <a:off x="5749290" y="5692140"/>
            <a:ext cx="137160" cy="137160"/>
          </a:xfrm>
          <a:prstGeom prst="ellipse">
            <a:avLst/>
          </a:prstGeom>
          <a:solidFill>
            <a:srgbClr val="00FF00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7898" name="Oval 10"/>
          <p:cNvSpPr>
            <a:spLocks/>
          </p:cNvSpPr>
          <p:nvPr/>
        </p:nvSpPr>
        <p:spPr bwMode="auto">
          <a:xfrm>
            <a:off x="5920740" y="5177790"/>
            <a:ext cx="137160" cy="137160"/>
          </a:xfrm>
          <a:prstGeom prst="ellipse">
            <a:avLst/>
          </a:prstGeom>
          <a:solidFill>
            <a:srgbClr val="FF0000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7899" name="Oval 11"/>
          <p:cNvSpPr>
            <a:spLocks/>
          </p:cNvSpPr>
          <p:nvPr/>
        </p:nvSpPr>
        <p:spPr bwMode="auto">
          <a:xfrm>
            <a:off x="7063740" y="5509260"/>
            <a:ext cx="137160" cy="137160"/>
          </a:xfrm>
          <a:prstGeom prst="ellipse">
            <a:avLst/>
          </a:prstGeom>
          <a:solidFill>
            <a:srgbClr val="FF0000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7900" name="Oval 12"/>
          <p:cNvSpPr>
            <a:spLocks/>
          </p:cNvSpPr>
          <p:nvPr/>
        </p:nvSpPr>
        <p:spPr bwMode="auto">
          <a:xfrm>
            <a:off x="7063740" y="6332220"/>
            <a:ext cx="137160" cy="137160"/>
          </a:xfrm>
          <a:prstGeom prst="ellipse">
            <a:avLst/>
          </a:prstGeom>
          <a:solidFill>
            <a:srgbClr val="FF0000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7901" name="Oval 13"/>
          <p:cNvSpPr>
            <a:spLocks/>
          </p:cNvSpPr>
          <p:nvPr/>
        </p:nvSpPr>
        <p:spPr bwMode="auto">
          <a:xfrm>
            <a:off x="7498080" y="5909310"/>
            <a:ext cx="137160" cy="137160"/>
          </a:xfrm>
          <a:prstGeom prst="ellipse">
            <a:avLst/>
          </a:prstGeom>
          <a:solidFill>
            <a:srgbClr val="FF0000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7902" name="AutoShape 14"/>
          <p:cNvSpPr>
            <a:spLocks/>
          </p:cNvSpPr>
          <p:nvPr/>
        </p:nvSpPr>
        <p:spPr bwMode="auto">
          <a:xfrm>
            <a:off x="4892040" y="4937760"/>
            <a:ext cx="2891790" cy="1691640"/>
          </a:xfrm>
          <a:prstGeom prst="roundRect">
            <a:avLst>
              <a:gd name="adj" fmla="val 10134"/>
            </a:avLst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7903" name="AutoShape 15"/>
          <p:cNvSpPr>
            <a:spLocks/>
          </p:cNvSpPr>
          <p:nvPr/>
        </p:nvSpPr>
        <p:spPr bwMode="auto">
          <a:xfrm>
            <a:off x="6869430" y="4720590"/>
            <a:ext cx="1828800" cy="502920"/>
          </a:xfrm>
          <a:prstGeom prst="roundRect">
            <a:avLst>
              <a:gd name="adj" fmla="val 34088"/>
            </a:avLst>
          </a:prstGeom>
          <a:solidFill>
            <a:srgbClr val="FF0000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algn="ctr"/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Gill Sans" charset="0"/>
                <a:cs typeface="Gill Sans" charset="0"/>
              </a:rPr>
              <a:t>Conflict Graph</a:t>
            </a:r>
          </a:p>
        </p:txBody>
      </p:sp>
      <p:pic>
        <p:nvPicPr>
          <p:cNvPr id="37904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6340" y="2000250"/>
            <a:ext cx="3097530" cy="2763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Conflict graph changes during execution</a:t>
            </a:r>
          </a:p>
          <a:p>
            <a:pPr lvl="1"/>
            <a:r>
              <a:rPr lang="en-US" dirty="0" smtClean="0"/>
              <a:t>New work generated</a:t>
            </a:r>
          </a:p>
          <a:p>
            <a:pPr lvl="1"/>
            <a:r>
              <a:rPr lang="en-US" dirty="0" smtClean="0"/>
              <a:t>New conflicts</a:t>
            </a:r>
          </a:p>
          <a:p>
            <a:endParaRPr lang="en-US" dirty="0"/>
          </a:p>
          <a:p>
            <a:r>
              <a:rPr lang="en-US" b="1" dirty="0" smtClean="0"/>
              <a:t>Solution:</a:t>
            </a:r>
            <a:r>
              <a:rPr lang="en-US" dirty="0" smtClean="0"/>
              <a:t> execute in stages, recalculate conflict graph after each stage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409077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animBg="1"/>
      <p:bldP spid="3789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ParaMeter</a:t>
            </a:r>
            <a:r>
              <a:rPr lang="en-US" dirty="0" smtClean="0"/>
              <a:t> Execution Strategy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While work left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Generate conflict graph for current </a:t>
            </a:r>
            <a:r>
              <a:rPr lang="en-US" dirty="0" err="1" smtClean="0"/>
              <a:t>worklist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Execute maximal independent set of nodes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Add newly generated work to </a:t>
            </a:r>
            <a:r>
              <a:rPr lang="en-US" dirty="0" err="1" smtClean="0"/>
              <a:t>worklist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1C287-65B3-4F87-9126-6322B4D60B7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55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Example: spanning tree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Demo of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ParaMeter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Computing parallelism profiles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Algorithm classification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1C287-65B3-4F87-9126-6322B4D60B7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116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Spanning tree is a </a:t>
            </a:r>
            <a:r>
              <a:rPr lang="en-US" b="1" dirty="0" smtClean="0"/>
              <a:t>refinement morph</a:t>
            </a:r>
          </a:p>
          <a:p>
            <a:endParaRPr lang="en-US" dirty="0" smtClean="0"/>
          </a:p>
          <a:p>
            <a:r>
              <a:rPr lang="en-US" dirty="0" smtClean="0"/>
              <a:t>Typical profile</a:t>
            </a:r>
          </a:p>
          <a:p>
            <a:pPr lvl="1"/>
            <a:r>
              <a:rPr lang="en-US" dirty="0" smtClean="0"/>
              <a:t>Little parallelism to start, as ST gets refined</a:t>
            </a:r>
          </a:p>
          <a:p>
            <a:pPr lvl="1"/>
            <a:r>
              <a:rPr lang="en-US" dirty="0" smtClean="0"/>
              <a:t>Most parallelism in the middle, as more activities become independent</a:t>
            </a:r>
          </a:p>
          <a:p>
            <a:pPr lvl="1"/>
            <a:r>
              <a:rPr lang="en-US" dirty="0" smtClean="0"/>
              <a:t>Little parallelism at the end, as algorithm runs out of work</a:t>
            </a:r>
          </a:p>
          <a:p>
            <a:pPr lvl="1"/>
            <a:endParaRPr lang="en-US" dirty="0"/>
          </a:p>
          <a:p>
            <a:r>
              <a:rPr lang="en-US" dirty="0" smtClean="0"/>
              <a:t>Are there similar trends for other refinement algorithms?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1C287-65B3-4F87-9126-6322B4D60B79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60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“Available Parallelism”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many active nodes can be processed in parallel over time</a:t>
            </a:r>
          </a:p>
          <a:p>
            <a:r>
              <a:rPr lang="en-US" dirty="0" smtClean="0"/>
              <a:t>Profile the algorithm, not the system</a:t>
            </a:r>
          </a:p>
          <a:p>
            <a:pPr lvl="1"/>
            <a:r>
              <a:rPr lang="en-US" dirty="0" smtClean="0"/>
              <a:t>Disregard communication/synchronization costs, runtime overheads and locality</a:t>
            </a:r>
          </a:p>
          <a:p>
            <a:pPr lvl="1"/>
            <a:r>
              <a:rPr lang="en-US" dirty="0" smtClean="0"/>
              <a:t>Rough upper bound on parallelism</a:t>
            </a:r>
          </a:p>
          <a:p>
            <a:r>
              <a:rPr lang="en-US" dirty="0" smtClean="0"/>
              <a:t>Expose common high-level structure between algorithms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1C287-65B3-4F87-9126-6322B4D60B7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39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Delaunay Mesh Refinement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Active nodes:</a:t>
            </a:r>
            <a:r>
              <a:rPr lang="en-US" dirty="0" smtClean="0"/>
              <a:t> bad triangles</a:t>
            </a:r>
          </a:p>
          <a:p>
            <a:r>
              <a:rPr lang="en-US" b="1" dirty="0" smtClean="0"/>
              <a:t>Neighborhoods:</a:t>
            </a:r>
            <a:r>
              <a:rPr lang="en-US" dirty="0" smtClean="0"/>
              <a:t> cavities</a:t>
            </a:r>
          </a:p>
          <a:p>
            <a:r>
              <a:rPr lang="en-US" dirty="0" smtClean="0"/>
              <a:t>Refinement-like algorithm</a:t>
            </a:r>
          </a:p>
          <a:p>
            <a:pPr lvl="1"/>
            <a:r>
              <a:rPr lang="en-US" dirty="0" smtClean="0"/>
              <a:t>As bad triangles get fixed, mesh gets larger</a:t>
            </a:r>
          </a:p>
          <a:p>
            <a:pPr lvl="1"/>
            <a:r>
              <a:rPr lang="en-US" dirty="0" smtClean="0"/>
              <a:t>Cavity sizes stay roughly the same</a:t>
            </a:r>
          </a:p>
          <a:p>
            <a:pPr lvl="1"/>
            <a:r>
              <a:rPr lang="en-US" dirty="0" smtClean="0"/>
              <a:t>As mesh grows, cavities less likely to overlap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1C287-65B3-4F87-9126-6322B4D60B79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6413" y="2057400"/>
            <a:ext cx="2028825" cy="369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126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828800" y="6172200"/>
            <a:ext cx="5486400" cy="566738"/>
          </a:xfrm>
        </p:spPr>
        <p:txBody>
          <a:bodyPr/>
          <a:lstStyle/>
          <a:p>
            <a:pPr algn="ctr"/>
            <a:r>
              <a:rPr lang="en-US" dirty="0" smtClean="0"/>
              <a:t>Refine 550K triangle mesh, initially 50% bad</a:t>
            </a:r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idx="1"/>
          </p:nvPr>
        </p:nvSpPr>
        <p:spPr/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1C287-65B3-4F87-9126-6322B4D60B79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6914" y="36286"/>
            <a:ext cx="6324600" cy="6091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5842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Agglomerative Clustering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Build a </a:t>
            </a:r>
            <a:r>
              <a:rPr lang="en-US" dirty="0" err="1" smtClean="0"/>
              <a:t>dendrogram</a:t>
            </a:r>
            <a:r>
              <a:rPr lang="en-US" dirty="0" smtClean="0"/>
              <a:t> by clustering points according to distance</a:t>
            </a:r>
          </a:p>
          <a:p>
            <a:r>
              <a:rPr lang="en-US" dirty="0" smtClean="0"/>
              <a:t>Two points cluster if each is the other’s nearest neighbor</a:t>
            </a:r>
          </a:p>
          <a:p>
            <a:r>
              <a:rPr lang="en-US" dirty="0" err="1" smtClean="0"/>
              <a:t>Dendrogram</a:t>
            </a:r>
            <a:r>
              <a:rPr lang="en-US" dirty="0" smtClean="0"/>
              <a:t> is built bottom-up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1C287-65B3-4F87-9126-6322B4D60B79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2328863"/>
            <a:ext cx="1771650" cy="156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5475" y="2295525"/>
            <a:ext cx="2219325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7850" y="2257425"/>
            <a:ext cx="2276475" cy="3762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4025" y="2162175"/>
            <a:ext cx="2324100" cy="3857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7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100000">
                        <a14:foregroundMark x1="1866" y1="99095" x2="99627" y2="99774"/>
                        <a14:foregroundMark x1="9701" y1="55430" x2="92910" y2="47059"/>
                        <a14:foregroundMark x1="16045" y1="64706" x2="13060" y2="18100"/>
                        <a14:foregroundMark x1="19030" y1="78733" x2="67910" y2="72851"/>
                        <a14:foregroundMark x1="22761" y1="93213" x2="63433" y2="75113"/>
                        <a14:foregroundMark x1="54851" y1="91176" x2="79104" y2="69457"/>
                        <a14:foregroundMark x1="86194" y1="93439" x2="85821" y2="49774"/>
                        <a14:foregroundMark x1="76493" y1="86878" x2="55970" y2="96606"/>
                        <a14:foregroundMark x1="72388" y1="93439" x2="37313" y2="93439"/>
                        <a14:foregroundMark x1="48881" y1="91403" x2="13433" y2="91855"/>
                        <a14:foregroundMark x1="11567" y1="94570" x2="11194" y2="69910"/>
                        <a14:foregroundMark x1="17537" y1="83937" x2="32090" y2="48869"/>
                        <a14:foregroundMark x1="38060" y1="71267" x2="66045" y2="56787"/>
                        <a14:foregroundMark x1="33582" y1="74661" x2="72761" y2="58145"/>
                        <a14:foregroundMark x1="74627" y1="70588" x2="80970" y2="48869"/>
                        <a14:foregroundMark x1="95896" y1="94570" x2="99627" y2="57466"/>
                        <a14:foregroundMark x1="92164" y1="93439" x2="92537" y2="90950"/>
                        <a14:foregroundMark x1="94030" y1="56787" x2="91045" y2="15611"/>
                        <a14:foregroundMark x1="67164" y1="44796" x2="77612" y2="25792"/>
                        <a14:foregroundMark x1="24254" y1="50905" x2="75746" y2="0"/>
                        <a14:foregroundMark x1="12313" y1="32353" x2="40299" y2="16742"/>
                        <a14:foregroundMark x1="16418" y1="48869" x2="73507" y2="42081"/>
                        <a14:foregroundMark x1="17537" y1="37783" x2="41045" y2="17873"/>
                        <a14:foregroundMark x1="7463" y1="18778" x2="53358" y2="1131"/>
                        <a14:foregroundMark x1="70896" y1="52262" x2="96269" y2="24887"/>
                        <a14:foregroundMark x1="62687" y1="40498" x2="88433" y2="7014"/>
                        <a14:foregroundMark x1="57463" y1="31674" x2="72015" y2="1832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5900" y="1809750"/>
            <a:ext cx="2552700" cy="421005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1430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Agglomerative Clustering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Expect parallelism to match “bushiness” of </a:t>
            </a:r>
            <a:r>
              <a:rPr lang="en-US" dirty="0" err="1" smtClean="0"/>
              <a:t>dendrogram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Dendrogram</a:t>
            </a:r>
            <a:r>
              <a:rPr lang="en-US" dirty="0" smtClean="0"/>
              <a:t> built bottom-up</a:t>
            </a:r>
          </a:p>
          <a:p>
            <a:pPr lvl="1"/>
            <a:r>
              <a:rPr lang="en-US" b="1" dirty="0" smtClean="0"/>
              <a:t>Coarsening morph</a:t>
            </a:r>
          </a:p>
          <a:p>
            <a:pPr lvl="1"/>
            <a:r>
              <a:rPr lang="en-US" dirty="0" smtClean="0"/>
              <a:t>Parallelism should decrease as tree gets connected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1C287-65B3-4F87-9126-6322B4D60B79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2328863"/>
            <a:ext cx="1771650" cy="156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5475" y="2295525"/>
            <a:ext cx="2219325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7850" y="2257425"/>
            <a:ext cx="2276475" cy="3762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4025" y="2162175"/>
            <a:ext cx="2324100" cy="3857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7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100000">
                        <a14:foregroundMark x1="1866" y1="99095" x2="99627" y2="99774"/>
                        <a14:foregroundMark x1="9701" y1="55430" x2="92910" y2="47059"/>
                        <a14:foregroundMark x1="16045" y1="64706" x2="13060" y2="18100"/>
                        <a14:foregroundMark x1="19030" y1="78733" x2="67910" y2="72851"/>
                        <a14:foregroundMark x1="22761" y1="93213" x2="63433" y2="75113"/>
                        <a14:foregroundMark x1="54851" y1="91176" x2="79104" y2="69457"/>
                        <a14:foregroundMark x1="86194" y1="93439" x2="85821" y2="49774"/>
                        <a14:foregroundMark x1="76493" y1="86878" x2="55970" y2="96606"/>
                        <a14:foregroundMark x1="72388" y1="93439" x2="37313" y2="93439"/>
                        <a14:foregroundMark x1="48881" y1="91403" x2="13433" y2="91855"/>
                        <a14:foregroundMark x1="11567" y1="94570" x2="11194" y2="69910"/>
                        <a14:foregroundMark x1="17537" y1="83937" x2="32090" y2="48869"/>
                        <a14:foregroundMark x1="38060" y1="71267" x2="66045" y2="56787"/>
                        <a14:foregroundMark x1="33582" y1="74661" x2="72761" y2="58145"/>
                        <a14:foregroundMark x1="74627" y1="70588" x2="80970" y2="48869"/>
                        <a14:foregroundMark x1="95896" y1="94570" x2="99627" y2="57466"/>
                        <a14:foregroundMark x1="92164" y1="93439" x2="92537" y2="90950"/>
                        <a14:foregroundMark x1="94030" y1="56787" x2="91045" y2="15611"/>
                        <a14:foregroundMark x1="67164" y1="44796" x2="77612" y2="25792"/>
                        <a14:foregroundMark x1="24254" y1="50905" x2="75746" y2="0"/>
                        <a14:foregroundMark x1="12313" y1="32353" x2="40299" y2="16742"/>
                        <a14:foregroundMark x1="16418" y1="48869" x2="73507" y2="42081"/>
                        <a14:foregroundMark x1="17537" y1="37783" x2="41045" y2="17873"/>
                        <a14:foregroundMark x1="7463" y1="18778" x2="53358" y2="1131"/>
                        <a14:foregroundMark x1="70896" y1="52262" x2="96269" y2="24887"/>
                        <a14:foregroundMark x1="62687" y1="40498" x2="88433" y2="7014"/>
                        <a14:foregroundMark x1="57463" y1="31674" x2="72015" y2="1832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5900" y="1809750"/>
            <a:ext cx="2552700" cy="421005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756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209800" y="6019800"/>
            <a:ext cx="5486400" cy="566738"/>
          </a:xfrm>
        </p:spPr>
        <p:txBody>
          <a:bodyPr/>
          <a:lstStyle/>
          <a:p>
            <a:pPr algn="ctr"/>
            <a:r>
              <a:rPr lang="en-US" dirty="0" smtClean="0"/>
              <a:t>Cluster 100K randomly generated points</a:t>
            </a:r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idx="1"/>
          </p:nvPr>
        </p:nvSpPr>
        <p:spPr/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1C287-65B3-4F87-9126-6322B4D60B79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-7257"/>
            <a:ext cx="6324600" cy="6146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3885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Straight Connector 34"/>
          <p:cNvCxnSpPr>
            <a:stCxn id="14" idx="1"/>
          </p:cNvCxnSpPr>
          <p:nvPr/>
        </p:nvCxnSpPr>
        <p:spPr>
          <a:xfrm flipH="1" flipV="1">
            <a:off x="7031083" y="2469071"/>
            <a:ext cx="344367" cy="15821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Kruskal’s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Compute minimal spanning tree</a:t>
            </a:r>
          </a:p>
          <a:p>
            <a:r>
              <a:rPr lang="en-US" b="1" i="1" dirty="0" smtClean="0"/>
              <a:t>Ordered</a:t>
            </a:r>
            <a:r>
              <a:rPr lang="en-US" dirty="0" smtClean="0"/>
              <a:t> algorithm</a:t>
            </a:r>
          </a:p>
          <a:p>
            <a:pPr lvl="1"/>
            <a:r>
              <a:rPr lang="en-US" dirty="0"/>
              <a:t>Active nodes must be processed in some </a:t>
            </a:r>
            <a:r>
              <a:rPr lang="en-US" dirty="0" smtClean="0"/>
              <a:t>order</a:t>
            </a:r>
            <a:endParaRPr lang="en-US" dirty="0"/>
          </a:p>
          <a:p>
            <a:r>
              <a:rPr lang="en-US" dirty="0" smtClean="0"/>
              <a:t>Execute </a:t>
            </a:r>
            <a:r>
              <a:rPr lang="en-US" dirty="0"/>
              <a:t>nodes like out-of-order </a:t>
            </a:r>
            <a:r>
              <a:rPr lang="en-US" dirty="0" smtClean="0"/>
              <a:t>processor</a:t>
            </a:r>
            <a:endParaRPr lang="en-US" dirty="0"/>
          </a:p>
          <a:p>
            <a:r>
              <a:rPr lang="en-US" dirty="0" err="1"/>
              <a:t>ParaMeter</a:t>
            </a:r>
            <a:r>
              <a:rPr lang="en-US" dirty="0"/>
              <a:t> tracks when an activity </a:t>
            </a:r>
            <a:r>
              <a:rPr lang="en-US" i="1" dirty="0"/>
              <a:t>executes </a:t>
            </a:r>
            <a:r>
              <a:rPr lang="en-US" dirty="0"/>
              <a:t>not when it </a:t>
            </a:r>
            <a:r>
              <a:rPr lang="en-US" i="1" dirty="0" smtClean="0"/>
              <a:t>retires</a:t>
            </a:r>
            <a:endParaRPr lang="en-US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1C287-65B3-4F87-9126-6322B4D60B79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817696" y="1711792"/>
            <a:ext cx="304800" cy="304800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821325" y="2582649"/>
            <a:ext cx="304800" cy="304800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510754" y="1581163"/>
            <a:ext cx="304800" cy="304800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764754" y="2248820"/>
            <a:ext cx="304800" cy="304800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7330813" y="2582649"/>
            <a:ext cx="304800" cy="304800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7287269" y="1559392"/>
            <a:ext cx="304800" cy="304800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496240" y="3025334"/>
            <a:ext cx="304800" cy="304800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>
            <a:stCxn id="10" idx="4"/>
            <a:endCxn id="11" idx="0"/>
          </p:cNvCxnSpPr>
          <p:nvPr/>
        </p:nvCxnSpPr>
        <p:spPr>
          <a:xfrm>
            <a:off x="5970096" y="2016592"/>
            <a:ext cx="3629" cy="5660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3" idx="2"/>
          </p:cNvCxnSpPr>
          <p:nvPr/>
        </p:nvCxnSpPr>
        <p:spPr>
          <a:xfrm flipH="1">
            <a:off x="6126126" y="2401220"/>
            <a:ext cx="638628" cy="33382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6" idx="1"/>
            <a:endCxn id="11" idx="5"/>
          </p:cNvCxnSpPr>
          <p:nvPr/>
        </p:nvCxnSpPr>
        <p:spPr>
          <a:xfrm flipH="1" flipV="1">
            <a:off x="6081488" y="2842812"/>
            <a:ext cx="459389" cy="22715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2" idx="5"/>
            <a:endCxn id="13" idx="0"/>
          </p:cNvCxnSpPr>
          <p:nvPr/>
        </p:nvCxnSpPr>
        <p:spPr>
          <a:xfrm>
            <a:off x="6770917" y="1841326"/>
            <a:ext cx="146237" cy="4074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15" idx="4"/>
            <a:endCxn id="14" idx="0"/>
          </p:cNvCxnSpPr>
          <p:nvPr/>
        </p:nvCxnSpPr>
        <p:spPr>
          <a:xfrm>
            <a:off x="7439669" y="1864192"/>
            <a:ext cx="43544" cy="7184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12" idx="2"/>
          </p:cNvCxnSpPr>
          <p:nvPr/>
        </p:nvCxnSpPr>
        <p:spPr>
          <a:xfrm flipH="1">
            <a:off x="6126127" y="1733563"/>
            <a:ext cx="384627" cy="9523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6091912" y="1250127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3</a:t>
            </a:r>
            <a:endParaRPr lang="en-US" sz="24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5647617" y="2051436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1</a:t>
            </a:r>
            <a:endParaRPr lang="en-US" sz="24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6414391" y="2442429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4</a:t>
            </a:r>
            <a:endParaRPr lang="en-US" sz="24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6074233" y="2946901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6</a:t>
            </a:r>
            <a:endParaRPr lang="en-US" sz="24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6825053" y="1747743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5</a:t>
            </a:r>
            <a:endParaRPr lang="en-US" sz="24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6969442" y="2513101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2</a:t>
            </a:r>
            <a:endParaRPr lang="en-US" sz="24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7491569" y="193955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3</a:t>
            </a:r>
            <a:endParaRPr lang="en-US" sz="2400" b="1" dirty="0"/>
          </a:p>
        </p:txBody>
      </p:sp>
      <p:sp>
        <p:nvSpPr>
          <p:cNvPr id="53" name="Oval 52"/>
          <p:cNvSpPr/>
          <p:nvPr/>
        </p:nvSpPr>
        <p:spPr>
          <a:xfrm>
            <a:off x="5647617" y="2126357"/>
            <a:ext cx="340158" cy="342714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6970074" y="2568134"/>
            <a:ext cx="340158" cy="342714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6074865" y="1309602"/>
            <a:ext cx="340158" cy="342714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7465534" y="1999030"/>
            <a:ext cx="340158" cy="342714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6414391" y="2522684"/>
            <a:ext cx="340158" cy="342714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6816186" y="1845235"/>
            <a:ext cx="340158" cy="342714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6074233" y="3006376"/>
            <a:ext cx="340158" cy="342714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451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3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5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8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52600" y="6019800"/>
            <a:ext cx="5486400" cy="566738"/>
          </a:xfrm>
        </p:spPr>
        <p:txBody>
          <a:bodyPr/>
          <a:lstStyle/>
          <a:p>
            <a:pPr algn="ctr"/>
            <a:r>
              <a:rPr lang="en-US" dirty="0" smtClean="0"/>
              <a:t>100x100 grid with random weights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1C287-65B3-4F87-9126-6322B4D60B79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72" t="4762" r="5000" b="3809"/>
          <a:stretch/>
        </p:blipFill>
        <p:spPr bwMode="auto">
          <a:xfrm>
            <a:off x="1524000" y="29029"/>
            <a:ext cx="5867400" cy="5867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522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 Box 35"/>
          <p:cNvSpPr txBox="1">
            <a:spLocks noChangeArrowheads="1"/>
          </p:cNvSpPr>
          <p:nvPr/>
        </p:nvSpPr>
        <p:spPr bwMode="auto">
          <a:xfrm>
            <a:off x="5931678" y="1846599"/>
            <a:ext cx="1916922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b="1" dirty="0" smtClean="0"/>
              <a:t>topology-driven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633417" y="457200"/>
            <a:ext cx="86012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b="1"/>
              <a:t>topology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562964" y="2101052"/>
            <a:ext cx="835168" cy="30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b="1" dirty="0"/>
              <a:t>operator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2650109" y="3725862"/>
            <a:ext cx="83516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b="1"/>
              <a:t>ordering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3929468" y="1246977"/>
            <a:ext cx="681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b="1" dirty="0"/>
              <a:t>morph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936807" y="2089939"/>
            <a:ext cx="1570526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b="1" dirty="0"/>
              <a:t>local computation</a:t>
            </a: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3945613" y="3009102"/>
            <a:ext cx="672244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b="1"/>
              <a:t>reader</a:t>
            </a: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4004315" y="104775"/>
            <a:ext cx="125348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b="1" dirty="0"/>
              <a:t>general graph</a:t>
            </a: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4004315" y="469900"/>
            <a:ext cx="763246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b="1"/>
              <a:t>grid</a:t>
            </a:r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4024864" y="839787"/>
            <a:ext cx="471158" cy="30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b="1"/>
              <a:t>tree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3918700" y="3505200"/>
            <a:ext cx="98047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b="1" dirty="0"/>
              <a:t>unordered</a:t>
            </a:r>
          </a:p>
        </p:txBody>
      </p:sp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3903593" y="3971925"/>
            <a:ext cx="78232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b="1"/>
              <a:t>ordered</a:t>
            </a:r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>
            <a:off x="2103549" y="2316952"/>
            <a:ext cx="41831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 flipV="1">
            <a:off x="2103549" y="682624"/>
            <a:ext cx="546560" cy="163432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>
            <a:off x="2103549" y="2316953"/>
            <a:ext cx="546560" cy="159464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3759196" y="682625"/>
            <a:ext cx="23778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V="1">
            <a:off x="3759196" y="303212"/>
            <a:ext cx="237780" cy="3794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3759196" y="682625"/>
            <a:ext cx="237780" cy="3778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" name="Line 20"/>
          <p:cNvSpPr>
            <a:spLocks noChangeShapeType="1"/>
          </p:cNvSpPr>
          <p:nvPr/>
        </p:nvSpPr>
        <p:spPr bwMode="auto">
          <a:xfrm flipV="1">
            <a:off x="3600685" y="1496214"/>
            <a:ext cx="344928" cy="8207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" name="Line 21"/>
          <p:cNvSpPr>
            <a:spLocks noChangeShapeType="1"/>
          </p:cNvSpPr>
          <p:nvPr/>
        </p:nvSpPr>
        <p:spPr bwMode="auto">
          <a:xfrm>
            <a:off x="3600685" y="2307427"/>
            <a:ext cx="23778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" name="Line 22"/>
          <p:cNvSpPr>
            <a:spLocks noChangeShapeType="1"/>
          </p:cNvSpPr>
          <p:nvPr/>
        </p:nvSpPr>
        <p:spPr bwMode="auto">
          <a:xfrm>
            <a:off x="3600685" y="2316952"/>
            <a:ext cx="344928" cy="9445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" name="Line 23"/>
          <p:cNvSpPr>
            <a:spLocks noChangeShapeType="1"/>
          </p:cNvSpPr>
          <p:nvPr/>
        </p:nvSpPr>
        <p:spPr bwMode="auto">
          <a:xfrm flipV="1">
            <a:off x="3652602" y="3749675"/>
            <a:ext cx="240716" cy="1873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" name="Line 24"/>
          <p:cNvSpPr>
            <a:spLocks noChangeShapeType="1"/>
          </p:cNvSpPr>
          <p:nvPr/>
        </p:nvSpPr>
        <p:spPr bwMode="auto">
          <a:xfrm>
            <a:off x="3652602" y="3937000"/>
            <a:ext cx="240716" cy="2524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" name="Oval 25"/>
          <p:cNvSpPr>
            <a:spLocks noChangeArrowheads="1"/>
          </p:cNvSpPr>
          <p:nvPr/>
        </p:nvSpPr>
        <p:spPr bwMode="auto">
          <a:xfrm>
            <a:off x="2075661" y="2291552"/>
            <a:ext cx="66051" cy="714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Oval 26"/>
          <p:cNvSpPr>
            <a:spLocks noChangeArrowheads="1"/>
          </p:cNvSpPr>
          <p:nvPr/>
        </p:nvSpPr>
        <p:spPr bwMode="auto">
          <a:xfrm>
            <a:off x="3732776" y="638175"/>
            <a:ext cx="66050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Oval 27"/>
          <p:cNvSpPr>
            <a:spLocks noChangeArrowheads="1"/>
          </p:cNvSpPr>
          <p:nvPr/>
        </p:nvSpPr>
        <p:spPr bwMode="auto">
          <a:xfrm>
            <a:off x="3627651" y="3911600"/>
            <a:ext cx="66050" cy="714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Oval 28"/>
          <p:cNvSpPr>
            <a:spLocks noChangeArrowheads="1"/>
          </p:cNvSpPr>
          <p:nvPr/>
        </p:nvSpPr>
        <p:spPr bwMode="auto">
          <a:xfrm>
            <a:off x="3574265" y="2282027"/>
            <a:ext cx="67518" cy="714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Arc 31"/>
          <p:cNvSpPr>
            <a:spLocks/>
          </p:cNvSpPr>
          <p:nvPr/>
        </p:nvSpPr>
        <p:spPr bwMode="auto">
          <a:xfrm>
            <a:off x="2156389" y="2051839"/>
            <a:ext cx="199618" cy="495300"/>
          </a:xfrm>
          <a:custGeom>
            <a:avLst/>
            <a:gdLst>
              <a:gd name="T0" fmla="*/ 2147483647 w 25540"/>
              <a:gd name="T1" fmla="*/ 0 h 43200"/>
              <a:gd name="T2" fmla="*/ 0 w 25540"/>
              <a:gd name="T3" fmla="*/ 2147483647 h 43200"/>
              <a:gd name="T4" fmla="*/ 2147483647 w 25540"/>
              <a:gd name="T5" fmla="*/ 2147483647 h 43200"/>
              <a:gd name="T6" fmla="*/ 0 60000 65536"/>
              <a:gd name="T7" fmla="*/ 0 60000 65536"/>
              <a:gd name="T8" fmla="*/ 0 60000 65536"/>
              <a:gd name="T9" fmla="*/ 0 w 25540"/>
              <a:gd name="T10" fmla="*/ 0 h 43200"/>
              <a:gd name="T11" fmla="*/ 25540 w 25540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540" h="43200" fill="none" extrusionOk="0">
                <a:moveTo>
                  <a:pt x="3939" y="0"/>
                </a:moveTo>
                <a:cubicBezTo>
                  <a:pt x="15869" y="0"/>
                  <a:pt x="25540" y="9670"/>
                  <a:pt x="25540" y="21600"/>
                </a:cubicBezTo>
                <a:cubicBezTo>
                  <a:pt x="25540" y="33529"/>
                  <a:pt x="15869" y="43200"/>
                  <a:pt x="3940" y="43200"/>
                </a:cubicBezTo>
                <a:cubicBezTo>
                  <a:pt x="2618" y="43200"/>
                  <a:pt x="1299" y="43078"/>
                  <a:pt x="0" y="42837"/>
                </a:cubicBezTo>
              </a:path>
              <a:path w="25540" h="43200" stroke="0" extrusionOk="0">
                <a:moveTo>
                  <a:pt x="3939" y="0"/>
                </a:moveTo>
                <a:cubicBezTo>
                  <a:pt x="15869" y="0"/>
                  <a:pt x="25540" y="9670"/>
                  <a:pt x="25540" y="21600"/>
                </a:cubicBezTo>
                <a:cubicBezTo>
                  <a:pt x="25540" y="33529"/>
                  <a:pt x="15869" y="43200"/>
                  <a:pt x="3940" y="43200"/>
                </a:cubicBezTo>
                <a:cubicBezTo>
                  <a:pt x="2618" y="43200"/>
                  <a:pt x="1299" y="43078"/>
                  <a:pt x="0" y="42837"/>
                </a:cubicBezTo>
                <a:lnTo>
                  <a:pt x="394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" name="Text Box 32"/>
          <p:cNvSpPr txBox="1">
            <a:spLocks noChangeArrowheads="1"/>
          </p:cNvSpPr>
          <p:nvPr/>
        </p:nvSpPr>
        <p:spPr bwMode="auto">
          <a:xfrm>
            <a:off x="5545494" y="905664"/>
            <a:ext cx="1008366" cy="2619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b="1" dirty="0"/>
              <a:t>refinement</a:t>
            </a:r>
          </a:p>
        </p:txBody>
      </p:sp>
      <p:sp>
        <p:nvSpPr>
          <p:cNvPr id="35" name="Text Box 33"/>
          <p:cNvSpPr txBox="1">
            <a:spLocks noChangeArrowheads="1"/>
          </p:cNvSpPr>
          <p:nvPr/>
        </p:nvSpPr>
        <p:spPr bwMode="auto">
          <a:xfrm>
            <a:off x="5523478" y="1213639"/>
            <a:ext cx="1043592" cy="2619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b="1" dirty="0"/>
              <a:t>coarsening</a:t>
            </a:r>
          </a:p>
        </p:txBody>
      </p:sp>
      <p:sp>
        <p:nvSpPr>
          <p:cNvPr id="36" name="Text Box 34"/>
          <p:cNvSpPr txBox="1">
            <a:spLocks noChangeArrowheads="1"/>
          </p:cNvSpPr>
          <p:nvPr/>
        </p:nvSpPr>
        <p:spPr bwMode="auto">
          <a:xfrm>
            <a:off x="5536688" y="1566064"/>
            <a:ext cx="752972" cy="2619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b="1"/>
              <a:t>general</a:t>
            </a:r>
          </a:p>
        </p:txBody>
      </p:sp>
      <p:sp>
        <p:nvSpPr>
          <p:cNvPr id="38" name="Line 37"/>
          <p:cNvSpPr>
            <a:spLocks noChangeShapeType="1"/>
          </p:cNvSpPr>
          <p:nvPr/>
        </p:nvSpPr>
        <p:spPr bwMode="auto">
          <a:xfrm>
            <a:off x="4791055" y="1367627"/>
            <a:ext cx="673712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" name="Line 38"/>
          <p:cNvSpPr>
            <a:spLocks noChangeShapeType="1"/>
          </p:cNvSpPr>
          <p:nvPr/>
        </p:nvSpPr>
        <p:spPr bwMode="auto">
          <a:xfrm flipV="1">
            <a:off x="4791055" y="1021552"/>
            <a:ext cx="673712" cy="3460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" name="Line 39"/>
          <p:cNvSpPr>
            <a:spLocks noChangeShapeType="1"/>
          </p:cNvSpPr>
          <p:nvPr/>
        </p:nvSpPr>
        <p:spPr bwMode="auto">
          <a:xfrm>
            <a:off x="4791055" y="1367627"/>
            <a:ext cx="673712" cy="3444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" name="Line 40"/>
          <p:cNvSpPr>
            <a:spLocks noChangeShapeType="1"/>
          </p:cNvSpPr>
          <p:nvPr/>
        </p:nvSpPr>
        <p:spPr bwMode="auto">
          <a:xfrm flipV="1">
            <a:off x="5839045" y="2020089"/>
            <a:ext cx="142374" cy="2301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" name="Line 41"/>
          <p:cNvSpPr>
            <a:spLocks noChangeShapeType="1"/>
          </p:cNvSpPr>
          <p:nvPr/>
        </p:nvSpPr>
        <p:spPr bwMode="auto">
          <a:xfrm>
            <a:off x="5839045" y="2250277"/>
            <a:ext cx="142374" cy="1920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" name="Oval 42"/>
          <p:cNvSpPr>
            <a:spLocks noChangeArrowheads="1"/>
          </p:cNvSpPr>
          <p:nvPr/>
        </p:nvSpPr>
        <p:spPr bwMode="auto">
          <a:xfrm>
            <a:off x="4754361" y="1327939"/>
            <a:ext cx="71921" cy="77788"/>
          </a:xfrm>
          <a:prstGeom prst="ellipse">
            <a:avLst/>
          </a:prstGeom>
          <a:solidFill>
            <a:schemeClr val="tx1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Oval 43"/>
          <p:cNvSpPr>
            <a:spLocks noChangeArrowheads="1"/>
          </p:cNvSpPr>
          <p:nvPr/>
        </p:nvSpPr>
        <p:spPr bwMode="auto">
          <a:xfrm>
            <a:off x="5802350" y="2210589"/>
            <a:ext cx="71922" cy="77788"/>
          </a:xfrm>
          <a:prstGeom prst="ellipse">
            <a:avLst/>
          </a:prstGeom>
          <a:solidFill>
            <a:schemeClr val="tx1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5932248" y="2300850"/>
            <a:ext cx="1191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data-driven</a:t>
            </a:r>
            <a:endParaRPr lang="en-US" b="1" dirty="0"/>
          </a:p>
        </p:txBody>
      </p:sp>
      <p:sp>
        <p:nvSpPr>
          <p:cNvPr id="46" name="Rectangle 45"/>
          <p:cNvSpPr/>
          <p:nvPr/>
        </p:nvSpPr>
        <p:spPr>
          <a:xfrm>
            <a:off x="3982847" y="104775"/>
            <a:ext cx="1524484" cy="388143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5507331" y="905664"/>
            <a:ext cx="1382807" cy="388143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3923103" y="3505200"/>
            <a:ext cx="1182297" cy="388143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9" name="Picture 2" descr="Available parallelism in Delaunay triangulation figure is missing!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5406" y="4823813"/>
            <a:ext cx="1857846" cy="1881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4" descr="Available parallelism in Delaunay mesh refinement figure is missing!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8046" y="4823813"/>
            <a:ext cx="1851949" cy="1842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" name="TextBox 50"/>
          <p:cNvSpPr txBox="1"/>
          <p:nvPr/>
        </p:nvSpPr>
        <p:spPr>
          <a:xfrm>
            <a:off x="2895600" y="4343400"/>
            <a:ext cx="31044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Delaunay Mesh Refinement</a:t>
            </a:r>
            <a:endParaRPr lang="en-US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5943600" y="4343400"/>
            <a:ext cx="2809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Delaunay Triangulation</a:t>
            </a:r>
            <a:endParaRPr lang="en-US" b="1" dirty="0"/>
          </a:p>
        </p:txBody>
      </p:sp>
      <p:pic>
        <p:nvPicPr>
          <p:cNvPr id="53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671" y="4860219"/>
            <a:ext cx="1840750" cy="1845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8" name="TextBox 57"/>
          <p:cNvSpPr txBox="1"/>
          <p:nvPr/>
        </p:nvSpPr>
        <p:spPr>
          <a:xfrm>
            <a:off x="254039" y="4343400"/>
            <a:ext cx="2809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Spanning Tree</a:t>
            </a:r>
            <a:endParaRPr lang="en-US" b="1" dirty="0"/>
          </a:p>
        </p:txBody>
      </p:sp>
      <p:sp>
        <p:nvSpPr>
          <p:cNvPr id="5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E8E1C287-65B3-4F87-9126-6322B4D60B79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493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7" grpId="0" animBg="1"/>
      <p:bldP spid="48" grpId="0" animBg="1"/>
      <p:bldP spid="51" grpId="0"/>
      <p:bldP spid="52" grpId="0"/>
      <p:bldP spid="5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1C287-65B3-4F87-9126-6322B4D60B79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37" name="Text Box 35"/>
          <p:cNvSpPr txBox="1">
            <a:spLocks noChangeArrowheads="1"/>
          </p:cNvSpPr>
          <p:nvPr/>
        </p:nvSpPr>
        <p:spPr bwMode="auto">
          <a:xfrm>
            <a:off x="5931678" y="1846599"/>
            <a:ext cx="1916922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b="1" dirty="0" smtClean="0"/>
              <a:t>topology-driven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633417" y="457200"/>
            <a:ext cx="86012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b="1"/>
              <a:t>topology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562964" y="2101052"/>
            <a:ext cx="835168" cy="30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b="1" dirty="0"/>
              <a:t>operator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2650109" y="3725862"/>
            <a:ext cx="83516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b="1"/>
              <a:t>ordering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3929468" y="1246977"/>
            <a:ext cx="681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b="1" dirty="0"/>
              <a:t>morph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936807" y="2089939"/>
            <a:ext cx="1570526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b="1" dirty="0"/>
              <a:t>local computation</a:t>
            </a: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3945613" y="3009102"/>
            <a:ext cx="672244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b="1"/>
              <a:t>reader</a:t>
            </a: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4004315" y="104775"/>
            <a:ext cx="125348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b="1" dirty="0"/>
              <a:t>general graph</a:t>
            </a: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4004315" y="469900"/>
            <a:ext cx="763246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b="1"/>
              <a:t>grid</a:t>
            </a:r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4024864" y="839787"/>
            <a:ext cx="471158" cy="30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b="1"/>
              <a:t>tree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3918700" y="3505200"/>
            <a:ext cx="98047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b="1" dirty="0"/>
              <a:t>unordered</a:t>
            </a:r>
          </a:p>
        </p:txBody>
      </p:sp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3903593" y="3971925"/>
            <a:ext cx="78232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b="1" dirty="0"/>
              <a:t>ordered</a:t>
            </a:r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>
            <a:off x="2103549" y="2316952"/>
            <a:ext cx="41831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 flipV="1">
            <a:off x="2103549" y="682624"/>
            <a:ext cx="546560" cy="163432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>
            <a:off x="2103549" y="2316953"/>
            <a:ext cx="546560" cy="159464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3759196" y="682625"/>
            <a:ext cx="23778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V="1">
            <a:off x="3759196" y="303212"/>
            <a:ext cx="237780" cy="3794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3759196" y="682625"/>
            <a:ext cx="237780" cy="3778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" name="Line 20"/>
          <p:cNvSpPr>
            <a:spLocks noChangeShapeType="1"/>
          </p:cNvSpPr>
          <p:nvPr/>
        </p:nvSpPr>
        <p:spPr bwMode="auto">
          <a:xfrm flipV="1">
            <a:off x="3600685" y="1496214"/>
            <a:ext cx="344928" cy="8207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" name="Line 21"/>
          <p:cNvSpPr>
            <a:spLocks noChangeShapeType="1"/>
          </p:cNvSpPr>
          <p:nvPr/>
        </p:nvSpPr>
        <p:spPr bwMode="auto">
          <a:xfrm>
            <a:off x="3600685" y="2307427"/>
            <a:ext cx="23778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" name="Line 22"/>
          <p:cNvSpPr>
            <a:spLocks noChangeShapeType="1"/>
          </p:cNvSpPr>
          <p:nvPr/>
        </p:nvSpPr>
        <p:spPr bwMode="auto">
          <a:xfrm>
            <a:off x="3600685" y="2316952"/>
            <a:ext cx="344928" cy="9445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" name="Line 23"/>
          <p:cNvSpPr>
            <a:spLocks noChangeShapeType="1"/>
          </p:cNvSpPr>
          <p:nvPr/>
        </p:nvSpPr>
        <p:spPr bwMode="auto">
          <a:xfrm flipV="1">
            <a:off x="3652602" y="3749675"/>
            <a:ext cx="240716" cy="1873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" name="Line 24"/>
          <p:cNvSpPr>
            <a:spLocks noChangeShapeType="1"/>
          </p:cNvSpPr>
          <p:nvPr/>
        </p:nvSpPr>
        <p:spPr bwMode="auto">
          <a:xfrm>
            <a:off x="3668037" y="3937000"/>
            <a:ext cx="240716" cy="2524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" name="Oval 25"/>
          <p:cNvSpPr>
            <a:spLocks noChangeArrowheads="1"/>
          </p:cNvSpPr>
          <p:nvPr/>
        </p:nvSpPr>
        <p:spPr bwMode="auto">
          <a:xfrm>
            <a:off x="2075661" y="2291552"/>
            <a:ext cx="66051" cy="714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Oval 26"/>
          <p:cNvSpPr>
            <a:spLocks noChangeArrowheads="1"/>
          </p:cNvSpPr>
          <p:nvPr/>
        </p:nvSpPr>
        <p:spPr bwMode="auto">
          <a:xfrm>
            <a:off x="3732776" y="638175"/>
            <a:ext cx="66050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Oval 27"/>
          <p:cNvSpPr>
            <a:spLocks noChangeArrowheads="1"/>
          </p:cNvSpPr>
          <p:nvPr/>
        </p:nvSpPr>
        <p:spPr bwMode="auto">
          <a:xfrm>
            <a:off x="3643086" y="3911600"/>
            <a:ext cx="66050" cy="714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Oval 28"/>
          <p:cNvSpPr>
            <a:spLocks noChangeArrowheads="1"/>
          </p:cNvSpPr>
          <p:nvPr/>
        </p:nvSpPr>
        <p:spPr bwMode="auto">
          <a:xfrm>
            <a:off x="3574265" y="2282027"/>
            <a:ext cx="67518" cy="714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Arc 31"/>
          <p:cNvSpPr>
            <a:spLocks/>
          </p:cNvSpPr>
          <p:nvPr/>
        </p:nvSpPr>
        <p:spPr bwMode="auto">
          <a:xfrm>
            <a:off x="2156389" y="2051839"/>
            <a:ext cx="199618" cy="495300"/>
          </a:xfrm>
          <a:custGeom>
            <a:avLst/>
            <a:gdLst>
              <a:gd name="T0" fmla="*/ 2147483647 w 25540"/>
              <a:gd name="T1" fmla="*/ 0 h 43200"/>
              <a:gd name="T2" fmla="*/ 0 w 25540"/>
              <a:gd name="T3" fmla="*/ 2147483647 h 43200"/>
              <a:gd name="T4" fmla="*/ 2147483647 w 25540"/>
              <a:gd name="T5" fmla="*/ 2147483647 h 43200"/>
              <a:gd name="T6" fmla="*/ 0 60000 65536"/>
              <a:gd name="T7" fmla="*/ 0 60000 65536"/>
              <a:gd name="T8" fmla="*/ 0 60000 65536"/>
              <a:gd name="T9" fmla="*/ 0 w 25540"/>
              <a:gd name="T10" fmla="*/ 0 h 43200"/>
              <a:gd name="T11" fmla="*/ 25540 w 25540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540" h="43200" fill="none" extrusionOk="0">
                <a:moveTo>
                  <a:pt x="3939" y="0"/>
                </a:moveTo>
                <a:cubicBezTo>
                  <a:pt x="15869" y="0"/>
                  <a:pt x="25540" y="9670"/>
                  <a:pt x="25540" y="21600"/>
                </a:cubicBezTo>
                <a:cubicBezTo>
                  <a:pt x="25540" y="33529"/>
                  <a:pt x="15869" y="43200"/>
                  <a:pt x="3940" y="43200"/>
                </a:cubicBezTo>
                <a:cubicBezTo>
                  <a:pt x="2618" y="43200"/>
                  <a:pt x="1299" y="43078"/>
                  <a:pt x="0" y="42837"/>
                </a:cubicBezTo>
              </a:path>
              <a:path w="25540" h="43200" stroke="0" extrusionOk="0">
                <a:moveTo>
                  <a:pt x="3939" y="0"/>
                </a:moveTo>
                <a:cubicBezTo>
                  <a:pt x="15869" y="0"/>
                  <a:pt x="25540" y="9670"/>
                  <a:pt x="25540" y="21600"/>
                </a:cubicBezTo>
                <a:cubicBezTo>
                  <a:pt x="25540" y="33529"/>
                  <a:pt x="15869" y="43200"/>
                  <a:pt x="3940" y="43200"/>
                </a:cubicBezTo>
                <a:cubicBezTo>
                  <a:pt x="2618" y="43200"/>
                  <a:pt x="1299" y="43078"/>
                  <a:pt x="0" y="42837"/>
                </a:cubicBezTo>
                <a:lnTo>
                  <a:pt x="394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" name="Text Box 32"/>
          <p:cNvSpPr txBox="1">
            <a:spLocks noChangeArrowheads="1"/>
          </p:cNvSpPr>
          <p:nvPr/>
        </p:nvSpPr>
        <p:spPr bwMode="auto">
          <a:xfrm>
            <a:off x="5545494" y="905664"/>
            <a:ext cx="1008366" cy="2619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b="1" dirty="0"/>
              <a:t>refinement</a:t>
            </a:r>
          </a:p>
        </p:txBody>
      </p:sp>
      <p:sp>
        <p:nvSpPr>
          <p:cNvPr id="35" name="Text Box 33"/>
          <p:cNvSpPr txBox="1">
            <a:spLocks noChangeArrowheads="1"/>
          </p:cNvSpPr>
          <p:nvPr/>
        </p:nvSpPr>
        <p:spPr bwMode="auto">
          <a:xfrm>
            <a:off x="5523478" y="1213639"/>
            <a:ext cx="1043592" cy="2619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b="1" dirty="0"/>
              <a:t>coarsening</a:t>
            </a:r>
          </a:p>
        </p:txBody>
      </p:sp>
      <p:sp>
        <p:nvSpPr>
          <p:cNvPr id="36" name="Text Box 34"/>
          <p:cNvSpPr txBox="1">
            <a:spLocks noChangeArrowheads="1"/>
          </p:cNvSpPr>
          <p:nvPr/>
        </p:nvSpPr>
        <p:spPr bwMode="auto">
          <a:xfrm>
            <a:off x="5536688" y="1566064"/>
            <a:ext cx="752972" cy="2619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b="1"/>
              <a:t>general</a:t>
            </a:r>
          </a:p>
        </p:txBody>
      </p:sp>
      <p:sp>
        <p:nvSpPr>
          <p:cNvPr id="38" name="Line 37"/>
          <p:cNvSpPr>
            <a:spLocks noChangeShapeType="1"/>
          </p:cNvSpPr>
          <p:nvPr/>
        </p:nvSpPr>
        <p:spPr bwMode="auto">
          <a:xfrm>
            <a:off x="4791055" y="1367627"/>
            <a:ext cx="673712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" name="Line 38"/>
          <p:cNvSpPr>
            <a:spLocks noChangeShapeType="1"/>
          </p:cNvSpPr>
          <p:nvPr/>
        </p:nvSpPr>
        <p:spPr bwMode="auto">
          <a:xfrm flipV="1">
            <a:off x="4791055" y="1021552"/>
            <a:ext cx="673712" cy="3460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" name="Line 39"/>
          <p:cNvSpPr>
            <a:spLocks noChangeShapeType="1"/>
          </p:cNvSpPr>
          <p:nvPr/>
        </p:nvSpPr>
        <p:spPr bwMode="auto">
          <a:xfrm>
            <a:off x="4791055" y="1367627"/>
            <a:ext cx="673712" cy="3444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" name="Line 40"/>
          <p:cNvSpPr>
            <a:spLocks noChangeShapeType="1"/>
          </p:cNvSpPr>
          <p:nvPr/>
        </p:nvSpPr>
        <p:spPr bwMode="auto">
          <a:xfrm flipV="1">
            <a:off x="5839045" y="2020089"/>
            <a:ext cx="142374" cy="2301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" name="Line 41"/>
          <p:cNvSpPr>
            <a:spLocks noChangeShapeType="1"/>
          </p:cNvSpPr>
          <p:nvPr/>
        </p:nvSpPr>
        <p:spPr bwMode="auto">
          <a:xfrm>
            <a:off x="5839045" y="2250277"/>
            <a:ext cx="142374" cy="1920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" name="Oval 42"/>
          <p:cNvSpPr>
            <a:spLocks noChangeArrowheads="1"/>
          </p:cNvSpPr>
          <p:nvPr/>
        </p:nvSpPr>
        <p:spPr bwMode="auto">
          <a:xfrm>
            <a:off x="4754361" y="1327939"/>
            <a:ext cx="71921" cy="77788"/>
          </a:xfrm>
          <a:prstGeom prst="ellipse">
            <a:avLst/>
          </a:prstGeom>
          <a:solidFill>
            <a:schemeClr val="tx1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Oval 43"/>
          <p:cNvSpPr>
            <a:spLocks noChangeArrowheads="1"/>
          </p:cNvSpPr>
          <p:nvPr/>
        </p:nvSpPr>
        <p:spPr bwMode="auto">
          <a:xfrm>
            <a:off x="5802350" y="2210589"/>
            <a:ext cx="71922" cy="77788"/>
          </a:xfrm>
          <a:prstGeom prst="ellipse">
            <a:avLst/>
          </a:prstGeom>
          <a:solidFill>
            <a:schemeClr val="tx1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5932248" y="2300850"/>
            <a:ext cx="1191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data-driven</a:t>
            </a:r>
            <a:endParaRPr lang="en-US" b="1" dirty="0"/>
          </a:p>
        </p:txBody>
      </p:sp>
      <p:sp>
        <p:nvSpPr>
          <p:cNvPr id="46" name="Rectangle 45"/>
          <p:cNvSpPr/>
          <p:nvPr/>
        </p:nvSpPr>
        <p:spPr>
          <a:xfrm>
            <a:off x="3982847" y="104775"/>
            <a:ext cx="1524484" cy="388143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5518593" y="1246977"/>
            <a:ext cx="1382807" cy="388143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3923103" y="3505200"/>
            <a:ext cx="1182297" cy="388143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9" name="Picture 7" descr="Available parallelism in Agglomerative Clustering figure is missing!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1097" y="4750608"/>
            <a:ext cx="1851969" cy="1872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9" descr="Available parallelism figure for Boruvka's algorithm is missing!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6045" y="4724400"/>
            <a:ext cx="1887700" cy="1912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" name="TextBox 50"/>
          <p:cNvSpPr txBox="1"/>
          <p:nvPr/>
        </p:nvSpPr>
        <p:spPr>
          <a:xfrm>
            <a:off x="1730862" y="4343400"/>
            <a:ext cx="2809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Agglomerative Clustering</a:t>
            </a:r>
            <a:endParaRPr lang="en-US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4886762" y="4343400"/>
            <a:ext cx="2809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/>
              <a:t>Borvuka’s</a:t>
            </a:r>
            <a:r>
              <a:rPr lang="en-US" b="1" dirty="0" smtClean="0"/>
              <a:t> Algorithm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54704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7" grpId="0" animBg="1"/>
      <p:bldP spid="48" grpId="0" animBg="1"/>
      <p:bldP spid="51" grpId="0"/>
      <p:bldP spid="5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 Box 35"/>
          <p:cNvSpPr txBox="1">
            <a:spLocks noChangeArrowheads="1"/>
          </p:cNvSpPr>
          <p:nvPr/>
        </p:nvSpPr>
        <p:spPr bwMode="auto">
          <a:xfrm>
            <a:off x="5931678" y="1846599"/>
            <a:ext cx="1916922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b="1" dirty="0" smtClean="0"/>
              <a:t>topology-driven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633417" y="457200"/>
            <a:ext cx="86012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b="1"/>
              <a:t>topology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562964" y="2101052"/>
            <a:ext cx="835168" cy="30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b="1" dirty="0"/>
              <a:t>operator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2650109" y="3725862"/>
            <a:ext cx="83516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b="1"/>
              <a:t>ordering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3929468" y="1246977"/>
            <a:ext cx="681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b="1" dirty="0"/>
              <a:t>morph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936807" y="2089939"/>
            <a:ext cx="1570526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b="1" dirty="0"/>
              <a:t>local computation</a:t>
            </a: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3945613" y="3009102"/>
            <a:ext cx="672244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b="1"/>
              <a:t>reader</a:t>
            </a: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4004315" y="104775"/>
            <a:ext cx="125348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b="1" dirty="0"/>
              <a:t>general graph</a:t>
            </a: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4004315" y="469900"/>
            <a:ext cx="763246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b="1"/>
              <a:t>grid</a:t>
            </a:r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4024864" y="839787"/>
            <a:ext cx="471158" cy="30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b="1"/>
              <a:t>tree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3918700" y="3505200"/>
            <a:ext cx="98047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b="1" dirty="0"/>
              <a:t>unordered</a:t>
            </a:r>
          </a:p>
        </p:txBody>
      </p:sp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3903593" y="3971925"/>
            <a:ext cx="78232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b="1"/>
              <a:t>ordered</a:t>
            </a:r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>
            <a:off x="2103549" y="2316952"/>
            <a:ext cx="41831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 flipV="1">
            <a:off x="2103549" y="682624"/>
            <a:ext cx="546560" cy="163432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>
            <a:off x="2103549" y="2316953"/>
            <a:ext cx="546560" cy="159464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3759196" y="682625"/>
            <a:ext cx="23778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V="1">
            <a:off x="3759196" y="303212"/>
            <a:ext cx="237780" cy="3794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3759196" y="682625"/>
            <a:ext cx="237780" cy="3778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" name="Line 20"/>
          <p:cNvSpPr>
            <a:spLocks noChangeShapeType="1"/>
          </p:cNvSpPr>
          <p:nvPr/>
        </p:nvSpPr>
        <p:spPr bwMode="auto">
          <a:xfrm flipV="1">
            <a:off x="3600685" y="1496214"/>
            <a:ext cx="344928" cy="8207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" name="Line 21"/>
          <p:cNvSpPr>
            <a:spLocks noChangeShapeType="1"/>
          </p:cNvSpPr>
          <p:nvPr/>
        </p:nvSpPr>
        <p:spPr bwMode="auto">
          <a:xfrm>
            <a:off x="3600685" y="2307427"/>
            <a:ext cx="23778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" name="Line 22"/>
          <p:cNvSpPr>
            <a:spLocks noChangeShapeType="1"/>
          </p:cNvSpPr>
          <p:nvPr/>
        </p:nvSpPr>
        <p:spPr bwMode="auto">
          <a:xfrm>
            <a:off x="3600685" y="2316952"/>
            <a:ext cx="344928" cy="9445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" name="Line 23"/>
          <p:cNvSpPr>
            <a:spLocks noChangeShapeType="1"/>
          </p:cNvSpPr>
          <p:nvPr/>
        </p:nvSpPr>
        <p:spPr bwMode="auto">
          <a:xfrm flipV="1">
            <a:off x="3652602" y="3749675"/>
            <a:ext cx="240716" cy="1873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" name="Line 24"/>
          <p:cNvSpPr>
            <a:spLocks noChangeShapeType="1"/>
          </p:cNvSpPr>
          <p:nvPr/>
        </p:nvSpPr>
        <p:spPr bwMode="auto">
          <a:xfrm>
            <a:off x="3652602" y="3937000"/>
            <a:ext cx="240716" cy="2524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" name="Oval 25"/>
          <p:cNvSpPr>
            <a:spLocks noChangeArrowheads="1"/>
          </p:cNvSpPr>
          <p:nvPr/>
        </p:nvSpPr>
        <p:spPr bwMode="auto">
          <a:xfrm>
            <a:off x="2075661" y="2291552"/>
            <a:ext cx="66051" cy="714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Oval 26"/>
          <p:cNvSpPr>
            <a:spLocks noChangeArrowheads="1"/>
          </p:cNvSpPr>
          <p:nvPr/>
        </p:nvSpPr>
        <p:spPr bwMode="auto">
          <a:xfrm>
            <a:off x="3732776" y="638175"/>
            <a:ext cx="66050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Oval 27"/>
          <p:cNvSpPr>
            <a:spLocks noChangeArrowheads="1"/>
          </p:cNvSpPr>
          <p:nvPr/>
        </p:nvSpPr>
        <p:spPr bwMode="auto">
          <a:xfrm>
            <a:off x="3627651" y="3911600"/>
            <a:ext cx="66050" cy="714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Oval 28"/>
          <p:cNvSpPr>
            <a:spLocks noChangeArrowheads="1"/>
          </p:cNvSpPr>
          <p:nvPr/>
        </p:nvSpPr>
        <p:spPr bwMode="auto">
          <a:xfrm>
            <a:off x="3574265" y="2282027"/>
            <a:ext cx="67518" cy="714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Arc 31"/>
          <p:cNvSpPr>
            <a:spLocks/>
          </p:cNvSpPr>
          <p:nvPr/>
        </p:nvSpPr>
        <p:spPr bwMode="auto">
          <a:xfrm>
            <a:off x="2156389" y="2051839"/>
            <a:ext cx="199618" cy="495300"/>
          </a:xfrm>
          <a:custGeom>
            <a:avLst/>
            <a:gdLst>
              <a:gd name="T0" fmla="*/ 2147483647 w 25540"/>
              <a:gd name="T1" fmla="*/ 0 h 43200"/>
              <a:gd name="T2" fmla="*/ 0 w 25540"/>
              <a:gd name="T3" fmla="*/ 2147483647 h 43200"/>
              <a:gd name="T4" fmla="*/ 2147483647 w 25540"/>
              <a:gd name="T5" fmla="*/ 2147483647 h 43200"/>
              <a:gd name="T6" fmla="*/ 0 60000 65536"/>
              <a:gd name="T7" fmla="*/ 0 60000 65536"/>
              <a:gd name="T8" fmla="*/ 0 60000 65536"/>
              <a:gd name="T9" fmla="*/ 0 w 25540"/>
              <a:gd name="T10" fmla="*/ 0 h 43200"/>
              <a:gd name="T11" fmla="*/ 25540 w 25540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540" h="43200" fill="none" extrusionOk="0">
                <a:moveTo>
                  <a:pt x="3939" y="0"/>
                </a:moveTo>
                <a:cubicBezTo>
                  <a:pt x="15869" y="0"/>
                  <a:pt x="25540" y="9670"/>
                  <a:pt x="25540" y="21600"/>
                </a:cubicBezTo>
                <a:cubicBezTo>
                  <a:pt x="25540" y="33529"/>
                  <a:pt x="15869" y="43200"/>
                  <a:pt x="3940" y="43200"/>
                </a:cubicBezTo>
                <a:cubicBezTo>
                  <a:pt x="2618" y="43200"/>
                  <a:pt x="1299" y="43078"/>
                  <a:pt x="0" y="42837"/>
                </a:cubicBezTo>
              </a:path>
              <a:path w="25540" h="43200" stroke="0" extrusionOk="0">
                <a:moveTo>
                  <a:pt x="3939" y="0"/>
                </a:moveTo>
                <a:cubicBezTo>
                  <a:pt x="15869" y="0"/>
                  <a:pt x="25540" y="9670"/>
                  <a:pt x="25540" y="21600"/>
                </a:cubicBezTo>
                <a:cubicBezTo>
                  <a:pt x="25540" y="33529"/>
                  <a:pt x="15869" y="43200"/>
                  <a:pt x="3940" y="43200"/>
                </a:cubicBezTo>
                <a:cubicBezTo>
                  <a:pt x="2618" y="43200"/>
                  <a:pt x="1299" y="43078"/>
                  <a:pt x="0" y="42837"/>
                </a:cubicBezTo>
                <a:lnTo>
                  <a:pt x="394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" name="Text Box 32"/>
          <p:cNvSpPr txBox="1">
            <a:spLocks noChangeArrowheads="1"/>
          </p:cNvSpPr>
          <p:nvPr/>
        </p:nvSpPr>
        <p:spPr bwMode="auto">
          <a:xfrm>
            <a:off x="5545494" y="905664"/>
            <a:ext cx="1008366" cy="2619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b="1" dirty="0"/>
              <a:t>refinement</a:t>
            </a:r>
          </a:p>
        </p:txBody>
      </p:sp>
      <p:sp>
        <p:nvSpPr>
          <p:cNvPr id="35" name="Text Box 33"/>
          <p:cNvSpPr txBox="1">
            <a:spLocks noChangeArrowheads="1"/>
          </p:cNvSpPr>
          <p:nvPr/>
        </p:nvSpPr>
        <p:spPr bwMode="auto">
          <a:xfrm>
            <a:off x="5523478" y="1213639"/>
            <a:ext cx="1043592" cy="2619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b="1" dirty="0"/>
              <a:t>coarsening</a:t>
            </a:r>
          </a:p>
        </p:txBody>
      </p:sp>
      <p:sp>
        <p:nvSpPr>
          <p:cNvPr id="36" name="Text Box 34"/>
          <p:cNvSpPr txBox="1">
            <a:spLocks noChangeArrowheads="1"/>
          </p:cNvSpPr>
          <p:nvPr/>
        </p:nvSpPr>
        <p:spPr bwMode="auto">
          <a:xfrm>
            <a:off x="5536688" y="1566064"/>
            <a:ext cx="752972" cy="2619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b="1"/>
              <a:t>general</a:t>
            </a:r>
          </a:p>
        </p:txBody>
      </p:sp>
      <p:sp>
        <p:nvSpPr>
          <p:cNvPr id="38" name="Line 37"/>
          <p:cNvSpPr>
            <a:spLocks noChangeShapeType="1"/>
          </p:cNvSpPr>
          <p:nvPr/>
        </p:nvSpPr>
        <p:spPr bwMode="auto">
          <a:xfrm>
            <a:off x="4791055" y="1367627"/>
            <a:ext cx="673712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" name="Line 38"/>
          <p:cNvSpPr>
            <a:spLocks noChangeShapeType="1"/>
          </p:cNvSpPr>
          <p:nvPr/>
        </p:nvSpPr>
        <p:spPr bwMode="auto">
          <a:xfrm flipV="1">
            <a:off x="4791055" y="1021552"/>
            <a:ext cx="673712" cy="3460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" name="Line 39"/>
          <p:cNvSpPr>
            <a:spLocks noChangeShapeType="1"/>
          </p:cNvSpPr>
          <p:nvPr/>
        </p:nvSpPr>
        <p:spPr bwMode="auto">
          <a:xfrm>
            <a:off x="4791055" y="1367627"/>
            <a:ext cx="673712" cy="3444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" name="Line 40"/>
          <p:cNvSpPr>
            <a:spLocks noChangeShapeType="1"/>
          </p:cNvSpPr>
          <p:nvPr/>
        </p:nvSpPr>
        <p:spPr bwMode="auto">
          <a:xfrm flipV="1">
            <a:off x="5839045" y="2020089"/>
            <a:ext cx="142374" cy="2301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" name="Line 41"/>
          <p:cNvSpPr>
            <a:spLocks noChangeShapeType="1"/>
          </p:cNvSpPr>
          <p:nvPr/>
        </p:nvSpPr>
        <p:spPr bwMode="auto">
          <a:xfrm>
            <a:off x="5839045" y="2250277"/>
            <a:ext cx="142374" cy="1920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" name="Oval 42"/>
          <p:cNvSpPr>
            <a:spLocks noChangeArrowheads="1"/>
          </p:cNvSpPr>
          <p:nvPr/>
        </p:nvSpPr>
        <p:spPr bwMode="auto">
          <a:xfrm>
            <a:off x="4754361" y="1327939"/>
            <a:ext cx="71921" cy="77788"/>
          </a:xfrm>
          <a:prstGeom prst="ellipse">
            <a:avLst/>
          </a:prstGeom>
          <a:solidFill>
            <a:schemeClr val="tx1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Oval 43"/>
          <p:cNvSpPr>
            <a:spLocks noChangeArrowheads="1"/>
          </p:cNvSpPr>
          <p:nvPr/>
        </p:nvSpPr>
        <p:spPr bwMode="auto">
          <a:xfrm>
            <a:off x="5802350" y="2210589"/>
            <a:ext cx="71922" cy="77788"/>
          </a:xfrm>
          <a:prstGeom prst="ellipse">
            <a:avLst/>
          </a:prstGeom>
          <a:solidFill>
            <a:schemeClr val="tx1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5932248" y="2300850"/>
            <a:ext cx="1191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data-driven</a:t>
            </a:r>
            <a:endParaRPr lang="en-US" b="1" dirty="0"/>
          </a:p>
        </p:txBody>
      </p:sp>
      <p:sp>
        <p:nvSpPr>
          <p:cNvPr id="46" name="Rectangle 45"/>
          <p:cNvSpPr/>
          <p:nvPr/>
        </p:nvSpPr>
        <p:spPr>
          <a:xfrm>
            <a:off x="3982847" y="104775"/>
            <a:ext cx="1524484" cy="388143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5999562" y="2331008"/>
            <a:ext cx="1382807" cy="388143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3923103" y="3505200"/>
            <a:ext cx="1182297" cy="388143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218" name="Picture 2" descr="Available parallelism figure is missing!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724400"/>
            <a:ext cx="2007160" cy="2033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Available parallelism in Single-Source Shortest Path figure is missing!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7651" y="4724400"/>
            <a:ext cx="1961374" cy="1986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2" name="Picture 6" descr="Available parallelism in Survey Propagation figure is missing!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9660" y="4760406"/>
            <a:ext cx="1961014" cy="1961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TextBox 48"/>
          <p:cNvSpPr txBox="1"/>
          <p:nvPr/>
        </p:nvSpPr>
        <p:spPr>
          <a:xfrm>
            <a:off x="5755179" y="4267200"/>
            <a:ext cx="31044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Survey Propagation</a:t>
            </a:r>
            <a:endParaRPr lang="en-US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3281201" y="4297282"/>
            <a:ext cx="2809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Single-source Shortest Path</a:t>
            </a:r>
            <a:endParaRPr lang="en-US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457200" y="4310742"/>
            <a:ext cx="2809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/>
              <a:t>Preflow</a:t>
            </a:r>
            <a:r>
              <a:rPr lang="en-US" b="1" dirty="0" smtClean="0"/>
              <a:t>-push</a:t>
            </a:r>
            <a:endParaRPr lang="en-US" b="1" dirty="0"/>
          </a:p>
        </p:txBody>
      </p:sp>
      <p:sp>
        <p:nvSpPr>
          <p:cNvPr id="5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E8E1C287-65B3-4F87-9126-6322B4D60B79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2" name="Rounded Rectangle 1"/>
          <p:cNvSpPr/>
          <p:nvPr/>
        </p:nvSpPr>
        <p:spPr>
          <a:xfrm>
            <a:off x="1316357" y="2031265"/>
            <a:ext cx="6532243" cy="10830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Ordered vs. Unordered: a Comparison of Parallelism and Work-Efficiency in Irregular Algorithms</a:t>
            </a:r>
            <a:r>
              <a:rPr lang="en-US" dirty="0"/>
              <a:t>, </a:t>
            </a:r>
            <a:endParaRPr lang="en-US" dirty="0" smtClean="0"/>
          </a:p>
          <a:p>
            <a:pPr algn="ctr"/>
            <a:r>
              <a:rPr lang="en-US" i="1" dirty="0" smtClean="0"/>
              <a:t>M</a:t>
            </a:r>
            <a:r>
              <a:rPr lang="en-US" i="1" dirty="0"/>
              <a:t>. Amber </a:t>
            </a:r>
            <a:r>
              <a:rPr lang="en-US" i="1" dirty="0" err="1"/>
              <a:t>Hassaan</a:t>
            </a:r>
            <a:r>
              <a:rPr lang="en-US" i="1" dirty="0"/>
              <a:t>, Martin </a:t>
            </a:r>
            <a:r>
              <a:rPr lang="en-US" i="1" dirty="0" err="1"/>
              <a:t>Burtscher</a:t>
            </a:r>
            <a:r>
              <a:rPr lang="en-US" i="1" dirty="0"/>
              <a:t> and </a:t>
            </a:r>
            <a:r>
              <a:rPr lang="en-US" i="1" dirty="0" err="1"/>
              <a:t>Keshav</a:t>
            </a:r>
            <a:r>
              <a:rPr lang="en-US" i="1" dirty="0"/>
              <a:t> </a:t>
            </a:r>
            <a:r>
              <a:rPr lang="en-US" i="1" dirty="0" err="1"/>
              <a:t>Pingali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434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7" grpId="0" animBg="1"/>
      <p:bldP spid="48" grpId="0" animBg="1"/>
      <p:bldP spid="49" grpId="0"/>
      <p:bldP spid="50" grpId="0"/>
      <p:bldP spid="51" grpId="0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9A89F9-6AE2-4A18-81AA-DAFE4EEC049C}" type="slidenum">
              <a:rPr lang="en-US"/>
              <a:pPr/>
              <a:t>3</a:t>
            </a:fld>
            <a:endParaRPr lang="en-US"/>
          </a:p>
        </p:txBody>
      </p:sp>
      <p:pic>
        <p:nvPicPr>
          <p:cNvPr id="30721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2040" y="2217420"/>
            <a:ext cx="3683318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2" name="Rectangle 2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/>
              <a:t>Measuring Parallelism</a:t>
            </a:r>
          </a:p>
        </p:txBody>
      </p:sp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2040" y="2217420"/>
            <a:ext cx="3683318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2040" y="2217420"/>
            <a:ext cx="3683318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6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2040" y="2217420"/>
            <a:ext cx="3683318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7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7730" y="4407694"/>
            <a:ext cx="4057650" cy="1718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Represent</a:t>
            </a:r>
            <a:r>
              <a:rPr lang="en-US" dirty="0" smtClean="0"/>
              <a:t> program as DAG</a:t>
            </a:r>
          </a:p>
          <a:p>
            <a:pPr lvl="1"/>
            <a:r>
              <a:rPr lang="en-US" dirty="0" smtClean="0"/>
              <a:t>Nodes: operations</a:t>
            </a:r>
          </a:p>
          <a:p>
            <a:pPr lvl="1"/>
            <a:r>
              <a:rPr lang="en-US" dirty="0" smtClean="0"/>
              <a:t>Edges: dependencies</a:t>
            </a:r>
          </a:p>
          <a:p>
            <a:r>
              <a:rPr lang="en-US" b="1" dirty="0" smtClean="0"/>
              <a:t>Execution strategy</a:t>
            </a:r>
          </a:p>
          <a:p>
            <a:pPr lvl="1"/>
            <a:r>
              <a:rPr lang="en-US" dirty="0" smtClean="0"/>
              <a:t>Operations take unit time</a:t>
            </a:r>
          </a:p>
          <a:p>
            <a:pPr lvl="1"/>
            <a:r>
              <a:rPr lang="en-US" dirty="0" smtClean="0"/>
              <a:t>Execute greedily</a:t>
            </a:r>
          </a:p>
          <a:p>
            <a:r>
              <a:rPr lang="en-US" b="1" dirty="0" smtClean="0"/>
              <a:t>Profile</a:t>
            </a:r>
            <a:r>
              <a:rPr lang="en-US" dirty="0" smtClean="0"/>
              <a:t> of #operations executed each step</a:t>
            </a:r>
            <a:endParaRPr lang="en-US" dirty="0"/>
          </a:p>
          <a:p>
            <a:endParaRPr lang="en-US" dirty="0"/>
          </a:p>
        </p:txBody>
      </p:sp>
      <p:sp>
        <p:nvSpPr>
          <p:cNvPr id="2" name="Rounded Rectangle 1"/>
          <p:cNvSpPr/>
          <p:nvPr/>
        </p:nvSpPr>
        <p:spPr>
          <a:xfrm>
            <a:off x="1219200" y="2895600"/>
            <a:ext cx="2773499" cy="1371599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Cannot build DAG in general for amorphous data-parallel programs</a:t>
            </a:r>
            <a:endParaRPr lang="en-US" b="1" dirty="0"/>
          </a:p>
        </p:txBody>
      </p:sp>
      <p:sp>
        <p:nvSpPr>
          <p:cNvPr id="4" name="Rounded Rectangle 3"/>
          <p:cNvSpPr/>
          <p:nvPr/>
        </p:nvSpPr>
        <p:spPr>
          <a:xfrm>
            <a:off x="6124099" y="4585097"/>
            <a:ext cx="1219200" cy="1363979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>
                <a:solidFill>
                  <a:schemeClr val="bg1"/>
                </a:solidFill>
              </a:rPr>
              <a:t>?</a:t>
            </a:r>
            <a:endParaRPr lang="en-US" sz="9600" dirty="0">
              <a:solidFill>
                <a:schemeClr val="bg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5029200" y="1752600"/>
            <a:ext cx="3726180" cy="2286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058229" y="1752600"/>
            <a:ext cx="3697151" cy="2438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08275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-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-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-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http</a:t>
            </a:r>
            <a:r>
              <a:rPr lang="en-US" dirty="0" smtClean="0"/>
              <a:t>://iss.ices.utexas.edu/galois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1C287-65B3-4F87-9126-6322B4D60B79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0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1C287-65B3-4F87-9126-6322B4D60B79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85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1C287-65B3-4F87-9126-6322B4D60B79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8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Example: spanning tree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Demo of </a:t>
            </a:r>
            <a:r>
              <a:rPr lang="en-US" dirty="0" err="1" smtClean="0"/>
              <a:t>ParaMeter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Computing parallelism profiles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Algorithm classification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1C287-65B3-4F87-9126-6322B4D60B7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54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Spanning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81200"/>
          </a:xfrm>
        </p:spPr>
        <p:txBody>
          <a:bodyPr/>
          <a:lstStyle/>
          <a:p>
            <a:r>
              <a:rPr lang="en-US" dirty="0" smtClean="0"/>
              <a:t>Given an </a:t>
            </a:r>
            <a:r>
              <a:rPr lang="en-US" dirty="0" err="1" smtClean="0"/>
              <a:t>unweighted</a:t>
            </a:r>
            <a:r>
              <a:rPr lang="en-US" dirty="0" smtClean="0"/>
              <a:t> graph and a starting node, construct a spanning tree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1C287-65B3-4F87-9126-6322B4D60B79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505200"/>
            <a:ext cx="35052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505200"/>
            <a:ext cx="35052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Line 3"/>
          <p:cNvSpPr>
            <a:spLocks noChangeShapeType="1"/>
          </p:cNvSpPr>
          <p:nvPr/>
        </p:nvSpPr>
        <p:spPr bwMode="auto">
          <a:xfrm flipH="1">
            <a:off x="4165600" y="5030107"/>
            <a:ext cx="1435100" cy="0"/>
          </a:xfrm>
          <a:prstGeom prst="line">
            <a:avLst/>
          </a:prstGeom>
          <a:noFill/>
          <a:ln w="38100" cap="flat">
            <a:solidFill>
              <a:srgbClr val="FF0000"/>
            </a:solidFill>
            <a:prstDash val="solid"/>
            <a:miter lim="800000"/>
            <a:headEnd type="stealth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4700" y="3772807"/>
            <a:ext cx="3289300" cy="2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5496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with Galois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Galois Iterators</a:t>
            </a:r>
          </a:p>
          <a:p>
            <a:pPr lvl="1"/>
            <a:r>
              <a:rPr lang="en-US" dirty="0" smtClean="0"/>
              <a:t>Ordered and unordered </a:t>
            </a:r>
            <a:r>
              <a:rPr lang="en-US" dirty="0" err="1" smtClean="0">
                <a:latin typeface="Bitstream Vera Sans Mono" pitchFamily="49" charset="0"/>
              </a:rPr>
              <a:t>foreach</a:t>
            </a:r>
            <a:r>
              <a:rPr lang="en-US" dirty="0" smtClean="0"/>
              <a:t> iterator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Galois Data Structures</a:t>
            </a:r>
          </a:p>
          <a:p>
            <a:pPr lvl="1"/>
            <a:r>
              <a:rPr lang="en-US" dirty="0" smtClean="0"/>
              <a:t>Graphs, Sets, Maps,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1C287-65B3-4F87-9126-6322B4D60B7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119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with Galois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solidFill>
            <a:schemeClr val="bg2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u="sng" dirty="0" smtClean="0"/>
              <a:t>Algorithm</a:t>
            </a:r>
          </a:p>
          <a:p>
            <a:r>
              <a:rPr lang="en-US" sz="2400" dirty="0" smtClean="0"/>
              <a:t>Choose </a:t>
            </a:r>
            <a:r>
              <a:rPr lang="en-US" sz="2400" i="1" dirty="0" smtClean="0"/>
              <a:t>v</a:t>
            </a:r>
            <a:r>
              <a:rPr lang="en-US" sz="2400" dirty="0" smtClean="0"/>
              <a:t> from </a:t>
            </a:r>
            <a:r>
              <a:rPr lang="en-US" sz="2400" dirty="0" err="1" smtClean="0"/>
              <a:t>worklist</a:t>
            </a:r>
            <a:endParaRPr lang="en-US" sz="2400" dirty="0" smtClean="0"/>
          </a:p>
          <a:p>
            <a:r>
              <a:rPr lang="en-US" sz="2400" dirty="0" smtClean="0"/>
              <a:t>For each neighbor </a:t>
            </a:r>
            <a:r>
              <a:rPr lang="en-US" sz="2400" i="1" dirty="0" smtClean="0"/>
              <a:t>u …</a:t>
            </a:r>
            <a:endParaRPr lang="en-US" sz="2400" dirty="0" smtClean="0"/>
          </a:p>
          <a:p>
            <a:r>
              <a:rPr lang="en-US" sz="2400" dirty="0" smtClean="0"/>
              <a:t>If </a:t>
            </a:r>
            <a:r>
              <a:rPr lang="en-US" sz="2400" i="1" dirty="0" smtClean="0"/>
              <a:t>u</a:t>
            </a:r>
            <a:r>
              <a:rPr lang="en-US" sz="2400" dirty="0" smtClean="0"/>
              <a:t> not in ST, add edge, mark </a:t>
            </a:r>
            <a:r>
              <a:rPr lang="en-US" sz="2400" i="1" dirty="0" smtClean="0"/>
              <a:t>u</a:t>
            </a:r>
            <a:r>
              <a:rPr lang="en-US" sz="2400" dirty="0" smtClean="0"/>
              <a:t> and add </a:t>
            </a:r>
            <a:r>
              <a:rPr lang="en-US" sz="2400" i="1" dirty="0" smtClean="0"/>
              <a:t>u</a:t>
            </a:r>
            <a:r>
              <a:rPr lang="en-US" sz="2400" dirty="0" smtClean="0"/>
              <a:t> to </a:t>
            </a:r>
            <a:r>
              <a:rPr lang="en-US" sz="2400" dirty="0" err="1" smtClean="0"/>
              <a:t>worklist</a:t>
            </a:r>
            <a:endParaRPr lang="en-US" sz="2400" dirty="0" smtClean="0"/>
          </a:p>
          <a:p>
            <a:endParaRPr lang="en-US" sz="2400" dirty="0" smtClean="0"/>
          </a:p>
          <a:p>
            <a:pPr marL="0" indent="0" algn="ctr">
              <a:buNone/>
            </a:pPr>
            <a:r>
              <a:rPr lang="en-US" sz="2400" u="sng" dirty="0" smtClean="0"/>
              <a:t>Data Structures</a:t>
            </a:r>
            <a:endParaRPr lang="en-US" sz="2400" u="sng" dirty="0"/>
          </a:p>
          <a:p>
            <a:r>
              <a:rPr lang="en-US" sz="2400" dirty="0" smtClean="0"/>
              <a:t>Graph</a:t>
            </a:r>
          </a:p>
          <a:p>
            <a:r>
              <a:rPr lang="en-US" sz="2400" dirty="0" smtClean="0"/>
              <a:t>Spanning tree (set of edges)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Bitstream Vera Sans Mono" pitchFamily="49" charset="0"/>
              </a:rPr>
              <a:t>Graph g = …</a:t>
            </a:r>
          </a:p>
          <a:p>
            <a:pPr marL="0" indent="0">
              <a:buNone/>
            </a:pPr>
            <a:r>
              <a:rPr lang="en-US" dirty="0" smtClean="0">
                <a:latin typeface="Bitstream Vera Sans Mono" pitchFamily="49" charset="0"/>
              </a:rPr>
              <a:t>Node root = …</a:t>
            </a:r>
          </a:p>
          <a:p>
            <a:pPr marL="0" indent="0">
              <a:buNone/>
            </a:pPr>
            <a:r>
              <a:rPr lang="en-US" dirty="0" smtClean="0">
                <a:latin typeface="Bitstream Vera Sans Mono" pitchFamily="49" charset="0"/>
              </a:rPr>
              <a:t>root.in = true</a:t>
            </a:r>
          </a:p>
          <a:p>
            <a:pPr marL="0" indent="0">
              <a:buNone/>
            </a:pPr>
            <a:r>
              <a:rPr lang="en-US" dirty="0" err="1" smtClean="0">
                <a:latin typeface="Bitstream Vera Sans Mono" pitchFamily="49" charset="0"/>
              </a:rPr>
              <a:t>Worklist</a:t>
            </a:r>
            <a:r>
              <a:rPr lang="en-US" dirty="0" smtClean="0">
                <a:latin typeface="Bitstream Vera Sans Mono" pitchFamily="49" charset="0"/>
              </a:rPr>
              <a:t> </a:t>
            </a:r>
            <a:r>
              <a:rPr lang="en-US" dirty="0" err="1" smtClean="0">
                <a:latin typeface="Bitstream Vera Sans Mono" pitchFamily="49" charset="0"/>
              </a:rPr>
              <a:t>wl</a:t>
            </a:r>
            <a:r>
              <a:rPr lang="en-US" dirty="0" smtClean="0">
                <a:latin typeface="Bitstream Vera Sans Mono" pitchFamily="49" charset="0"/>
              </a:rPr>
              <a:t> = {root}</a:t>
            </a:r>
          </a:p>
          <a:p>
            <a:pPr marL="0" indent="0">
              <a:buNone/>
            </a:pPr>
            <a:r>
              <a:rPr lang="en-US" dirty="0" smtClean="0">
                <a:latin typeface="Bitstream Vera Sans Mono" pitchFamily="49" charset="0"/>
              </a:rPr>
              <a:t>Set </a:t>
            </a:r>
            <a:r>
              <a:rPr lang="en-US" dirty="0" err="1" smtClean="0">
                <a:latin typeface="Bitstream Vera Sans Mono" pitchFamily="49" charset="0"/>
              </a:rPr>
              <a:t>st</a:t>
            </a:r>
            <a:r>
              <a:rPr lang="en-US" dirty="0" smtClean="0">
                <a:latin typeface="Bitstream Vera Sans Mono" pitchFamily="49" charset="0"/>
              </a:rPr>
              <a:t> = { }</a:t>
            </a:r>
          </a:p>
          <a:p>
            <a:pPr marL="0" indent="0">
              <a:buNone/>
            </a:pPr>
            <a:endParaRPr lang="en-US" dirty="0" smtClean="0">
              <a:latin typeface="Bitstream Vera Sans Mono" pitchFamily="49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Bitstream Vera Sans Mono" pitchFamily="49" charset="0"/>
              </a:rPr>
              <a:t>foreach</a:t>
            </a:r>
            <a:r>
              <a:rPr lang="en-US" dirty="0" smtClean="0">
                <a:latin typeface="Bitstream Vera Sans Mono" pitchFamily="49" charset="0"/>
              </a:rPr>
              <a:t> v: </a:t>
            </a:r>
            <a:r>
              <a:rPr lang="en-US" dirty="0" err="1" smtClean="0">
                <a:latin typeface="Bitstream Vera Sans Mono" pitchFamily="49" charset="0"/>
              </a:rPr>
              <a:t>wl</a:t>
            </a:r>
            <a:endParaRPr lang="en-US" dirty="0" smtClean="0">
              <a:latin typeface="Bitstream Vera Sans Mono" pitchFamily="49" charset="0"/>
            </a:endParaRPr>
          </a:p>
          <a:p>
            <a:pPr marL="0" indent="0">
              <a:buNone/>
            </a:pPr>
            <a:r>
              <a:rPr lang="en-US" dirty="0">
                <a:latin typeface="Bitstream Vera Sans Mono" pitchFamily="49" charset="0"/>
              </a:rPr>
              <a:t> </a:t>
            </a:r>
            <a:r>
              <a:rPr lang="en-US" dirty="0" smtClean="0">
                <a:latin typeface="Bitstream Vera Sans Mono" pitchFamily="49" charset="0"/>
              </a:rPr>
              <a:t> </a:t>
            </a:r>
            <a:r>
              <a:rPr lang="en-US" dirty="0" err="1" smtClean="0">
                <a:latin typeface="Bitstream Vera Sans Mono" pitchFamily="49" charset="0"/>
              </a:rPr>
              <a:t>foreach</a:t>
            </a:r>
            <a:r>
              <a:rPr lang="en-US" dirty="0" smtClean="0">
                <a:latin typeface="Bitstream Vera Sans Mono" pitchFamily="49" charset="0"/>
              </a:rPr>
              <a:t> u: </a:t>
            </a:r>
            <a:r>
              <a:rPr lang="en-US" dirty="0" err="1" smtClean="0">
                <a:latin typeface="Bitstream Vera Sans Mono" pitchFamily="49" charset="0"/>
              </a:rPr>
              <a:t>v.neigh</a:t>
            </a:r>
            <a:r>
              <a:rPr lang="en-US" dirty="0" smtClean="0">
                <a:latin typeface="Bitstream Vera Sans Mono" pitchFamily="49" charset="0"/>
              </a:rPr>
              <a:t>()</a:t>
            </a:r>
          </a:p>
          <a:p>
            <a:pPr marL="0" indent="0">
              <a:buNone/>
            </a:pPr>
            <a:r>
              <a:rPr lang="en-US" dirty="0">
                <a:latin typeface="Bitstream Vera Sans Mono" pitchFamily="49" charset="0"/>
              </a:rPr>
              <a:t> </a:t>
            </a:r>
            <a:r>
              <a:rPr lang="en-US" dirty="0" smtClean="0">
                <a:latin typeface="Bitstream Vera Sans Mono" pitchFamily="49" charset="0"/>
              </a:rPr>
              <a:t> </a:t>
            </a:r>
            <a:r>
              <a:rPr lang="en-US" dirty="0">
                <a:latin typeface="Bitstream Vera Sans Mono" pitchFamily="49" charset="0"/>
              </a:rPr>
              <a:t> </a:t>
            </a:r>
            <a:r>
              <a:rPr lang="en-US" dirty="0" smtClean="0">
                <a:latin typeface="Bitstream Vera Sans Mono" pitchFamily="49" charset="0"/>
              </a:rPr>
              <a:t> </a:t>
            </a:r>
            <a:r>
              <a:rPr lang="en-US" dirty="0" smtClean="0">
                <a:latin typeface="Bitstream Vera Sans Mono" pitchFamily="49" charset="0"/>
              </a:rPr>
              <a:t>if </a:t>
            </a:r>
            <a:r>
              <a:rPr lang="en-US" dirty="0" smtClean="0">
                <a:latin typeface="Bitstream Vera Sans Mono" pitchFamily="49" charset="0"/>
              </a:rPr>
              <a:t>not u.in</a:t>
            </a:r>
          </a:p>
          <a:p>
            <a:pPr marL="0" indent="0">
              <a:buNone/>
            </a:pPr>
            <a:r>
              <a:rPr lang="en-US" dirty="0">
                <a:latin typeface="Bitstream Vera Sans Mono" pitchFamily="49" charset="0"/>
              </a:rPr>
              <a:t> </a:t>
            </a:r>
            <a:r>
              <a:rPr lang="en-US" dirty="0" smtClean="0">
                <a:latin typeface="Bitstream Vera Sans Mono" pitchFamily="49" charset="0"/>
              </a:rPr>
              <a:t>   </a:t>
            </a:r>
            <a:r>
              <a:rPr lang="en-US" dirty="0" smtClean="0">
                <a:latin typeface="Bitstream Vera Sans Mono" pitchFamily="49" charset="0"/>
              </a:rPr>
              <a:t>  u.in </a:t>
            </a:r>
            <a:r>
              <a:rPr lang="en-US" dirty="0" smtClean="0">
                <a:latin typeface="Bitstream Vera Sans Mono" pitchFamily="49" charset="0"/>
              </a:rPr>
              <a:t>= true</a:t>
            </a:r>
          </a:p>
          <a:p>
            <a:pPr marL="0" indent="0">
              <a:buNone/>
            </a:pPr>
            <a:r>
              <a:rPr lang="en-US" dirty="0">
                <a:latin typeface="Bitstream Vera Sans Mono" pitchFamily="49" charset="0"/>
              </a:rPr>
              <a:t> </a:t>
            </a:r>
            <a:r>
              <a:rPr lang="en-US" dirty="0" smtClean="0">
                <a:latin typeface="Bitstream Vera Sans Mono" pitchFamily="49" charset="0"/>
              </a:rPr>
              <a:t>   </a:t>
            </a:r>
            <a:r>
              <a:rPr lang="en-US" dirty="0" smtClean="0">
                <a:latin typeface="Bitstream Vera Sans Mono" pitchFamily="49" charset="0"/>
              </a:rPr>
              <a:t>  </a:t>
            </a:r>
            <a:r>
              <a:rPr lang="en-US" dirty="0" err="1" smtClean="0">
                <a:latin typeface="Bitstream Vera Sans Mono" pitchFamily="49" charset="0"/>
              </a:rPr>
              <a:t>st.add</a:t>
            </a:r>
            <a:r>
              <a:rPr lang="en-US" dirty="0" smtClean="0">
                <a:latin typeface="Bitstream Vera Sans Mono" pitchFamily="49" charset="0"/>
              </a:rPr>
              <a:t>((v, u))</a:t>
            </a:r>
          </a:p>
          <a:p>
            <a:pPr marL="0" indent="0">
              <a:buNone/>
            </a:pPr>
            <a:r>
              <a:rPr lang="en-US" dirty="0">
                <a:latin typeface="Bitstream Vera Sans Mono" pitchFamily="49" charset="0"/>
              </a:rPr>
              <a:t> </a:t>
            </a:r>
            <a:r>
              <a:rPr lang="en-US" dirty="0" smtClean="0">
                <a:latin typeface="Bitstream Vera Sans Mono" pitchFamily="49" charset="0"/>
              </a:rPr>
              <a:t>   </a:t>
            </a:r>
            <a:r>
              <a:rPr lang="en-US" dirty="0" smtClean="0">
                <a:latin typeface="Bitstream Vera Sans Mono" pitchFamily="49" charset="0"/>
              </a:rPr>
              <a:t>  </a:t>
            </a:r>
            <a:r>
              <a:rPr lang="en-US" dirty="0" err="1" smtClean="0">
                <a:latin typeface="Bitstream Vera Sans Mono" pitchFamily="49" charset="0"/>
              </a:rPr>
              <a:t>wl.add</a:t>
            </a:r>
            <a:r>
              <a:rPr lang="en-US" dirty="0" smtClean="0">
                <a:latin typeface="Bitstream Vera Sans Mono" pitchFamily="49" charset="0"/>
              </a:rPr>
              <a:t>(u</a:t>
            </a:r>
            <a:r>
              <a:rPr lang="en-US" dirty="0" smtClean="0">
                <a:latin typeface="Bitstream Vera Sans Mono" pitchFamily="49" charset="0"/>
              </a:rPr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1C287-65B3-4F87-9126-6322B4D60B7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218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Where’s the Parallelism?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/>
              <a:t>Active nodes </a:t>
            </a:r>
            <a:r>
              <a:rPr lang="en-US" dirty="0" smtClean="0"/>
              <a:t>are nodes on the frontier of ST</a:t>
            </a:r>
          </a:p>
          <a:p>
            <a:r>
              <a:rPr lang="en-US" b="1" dirty="0" smtClean="0"/>
              <a:t>Neighborhood</a:t>
            </a:r>
            <a:r>
              <a:rPr lang="en-US" dirty="0" smtClean="0"/>
              <a:t> is immediate neighbors of active node</a:t>
            </a:r>
          </a:p>
          <a:p>
            <a:r>
              <a:rPr lang="en-US" dirty="0" smtClean="0"/>
              <a:t>If neighborhoods are small, we can expand ST at several active nodes at once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11816" y="5906165"/>
            <a:ext cx="1919416" cy="328471"/>
          </a:xfrm>
        </p:spPr>
        <p:txBody>
          <a:bodyPr/>
          <a:lstStyle/>
          <a:p>
            <a:fld id="{E8E1C287-65B3-4F87-9126-6322B4D60B79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7816" y="1356841"/>
            <a:ext cx="3153327" cy="2604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1516" y="4350415"/>
            <a:ext cx="2433546" cy="134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7944" y="1241633"/>
            <a:ext cx="3313278" cy="2890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1516" y="4350415"/>
            <a:ext cx="2959100" cy="2387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7589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Much Parallelism is There?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we assume an infinite number of processors?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nd every activity takes unit time</a:t>
            </a:r>
          </a:p>
          <a:p>
            <a:pPr lvl="1"/>
            <a:r>
              <a:rPr lang="en-US" dirty="0" smtClean="0"/>
              <a:t>and perfect knowledge of neighborhood and ordering constraints</a:t>
            </a:r>
          </a:p>
          <a:p>
            <a:endParaRPr lang="en-US" dirty="0" smtClean="0"/>
          </a:p>
          <a:p>
            <a:r>
              <a:rPr lang="en-US" dirty="0" smtClean="0"/>
              <a:t>How many steps would it take to finish?</a:t>
            </a:r>
          </a:p>
          <a:p>
            <a:r>
              <a:rPr lang="en-US" dirty="0" smtClean="0"/>
              <a:t>How many activities can we execute in a step?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1C287-65B3-4F87-9126-6322B4D60B7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2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0-10-02-pllunch-worklist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FF0000"/>
      </a:accent5>
      <a:accent6>
        <a:srgbClr val="0000FF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2010-10-02-pllunch-worklist</Template>
  <TotalTime>666</TotalTime>
  <Words>774</Words>
  <Application>Microsoft Office PowerPoint</Application>
  <PresentationFormat>On-screen Show (4:3)</PresentationFormat>
  <Paragraphs>238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2010-10-02-pllunch-worklist</vt:lpstr>
      <vt:lpstr>ParaMeter:  A profiling tool for amorphous data-parallel programs</vt:lpstr>
      <vt:lpstr>“Available Parallelism”</vt:lpstr>
      <vt:lpstr>Measuring Parallelism</vt:lpstr>
      <vt:lpstr>Outline</vt:lpstr>
      <vt:lpstr>Example: Spanning Tree</vt:lpstr>
      <vt:lpstr>Programming with Galois</vt:lpstr>
      <vt:lpstr>Programming with Galois</vt:lpstr>
      <vt:lpstr>Where’s the Parallelism?</vt:lpstr>
      <vt:lpstr>How Much Parallelism is There?</vt:lpstr>
      <vt:lpstr>A Guess</vt:lpstr>
      <vt:lpstr>Demo: Spanning Tree</vt:lpstr>
      <vt:lpstr>How Does It Work?</vt:lpstr>
      <vt:lpstr>Simplified Measurement</vt:lpstr>
      <vt:lpstr>Greedy Scheduling</vt:lpstr>
      <vt:lpstr>Measurement</vt:lpstr>
      <vt:lpstr>Incremental Execution</vt:lpstr>
      <vt:lpstr>ParaMeter Execution Strategy</vt:lpstr>
      <vt:lpstr>Outline</vt:lpstr>
      <vt:lpstr>PowerPoint Presentation</vt:lpstr>
      <vt:lpstr>Delaunay Mesh Refinement</vt:lpstr>
      <vt:lpstr>Refine 550K triangle mesh, initially 50% bad</vt:lpstr>
      <vt:lpstr>Agglomerative Clustering</vt:lpstr>
      <vt:lpstr>Agglomerative Clustering</vt:lpstr>
      <vt:lpstr>Cluster 100K randomly generated points</vt:lpstr>
      <vt:lpstr>Kruskal’s Algorithm</vt:lpstr>
      <vt:lpstr>100x100 grid with random weights</vt:lpstr>
      <vt:lpstr>PowerPoint Presentation</vt:lpstr>
      <vt:lpstr>PowerPoint Presentation</vt:lpstr>
      <vt:lpstr>PowerPoint Presentation</vt:lpstr>
      <vt:lpstr>Thanks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Synthesizing Concurrent Schedulers for Irregular Algorithms</dc:title>
  <dc:creator>Donald</dc:creator>
  <cp:lastModifiedBy>Donald</cp:lastModifiedBy>
  <cp:revision>37</cp:revision>
  <dcterms:created xsi:type="dcterms:W3CDTF">2011-02-11T09:39:54Z</dcterms:created>
  <dcterms:modified xsi:type="dcterms:W3CDTF">2011-02-13T01:52:30Z</dcterms:modified>
</cp:coreProperties>
</file>