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2" r:id="rId4"/>
    <p:sldId id="261" r:id="rId5"/>
    <p:sldId id="268" r:id="rId6"/>
    <p:sldId id="269" r:id="rId7"/>
    <p:sldId id="270" r:id="rId8"/>
    <p:sldId id="257" r:id="rId9"/>
    <p:sldId id="258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D4681-AB41-423C-BB95-6F67CB397517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FF735-383D-4756-97F7-B95C00640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358A-CABC-4E36-B69D-ADD5088928ED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8EE8-66DB-4A50-8765-C8908C4ED38A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34FF-FB71-4D36-B864-F2E35FE27602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solidFill>
                  <a:srgbClr val="0066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338B-AEA7-4D41-9534-AC52354C0B50}" type="datetime1">
              <a:rPr lang="en-US" smtClean="0"/>
              <a:pPr>
                <a:defRPr/>
              </a:pPr>
              <a:t>6/6/2011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5B0-DF85-4567-98A2-8786B8F2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3143-735B-4E9E-9657-FD272B0AB9B2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6C8F-12D1-419A-96BA-A74E5626075C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A238-CA8D-4712-8B7D-405B13F78964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B014-9DC2-4411-920E-8392E24822C6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BA37C-9450-4182-8417-6BD3CED523AF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9E54-D053-40E5-A4FF-9127C74DDAFC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91DB-3EFB-45FB-9A0D-E36CB302541C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370A-B933-4ACB-BB35-6F0E661C6D69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06C2-0732-43F5-B985-58A300914D23}" type="datetime1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Keshav\Desktop\ppt\theory\refinementdemo.jar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97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        of Parallelism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Algorithms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696200" cy="3124200"/>
          </a:xfrm>
        </p:spPr>
        <p:txBody>
          <a:bodyPr>
            <a:normAutofit fontScale="25000" lnSpcReduction="20000"/>
          </a:bodyPr>
          <a:lstStyle/>
          <a:p>
            <a:pPr marL="342900" indent="-342900"/>
            <a:r>
              <a:rPr lang="en-US" sz="11200" dirty="0" smtClean="0">
                <a:solidFill>
                  <a:schemeClr val="accent1"/>
                </a:solidFill>
              </a:rPr>
              <a:t>Keshav Pingali</a:t>
            </a:r>
          </a:p>
          <a:p>
            <a:pPr marL="342900" indent="-342900"/>
            <a:r>
              <a:rPr lang="en-US" sz="11200" dirty="0" smtClean="0">
                <a:solidFill>
                  <a:schemeClr val="accent1"/>
                </a:solidFill>
              </a:rPr>
              <a:t>The University of Texas at Austin</a:t>
            </a:r>
          </a:p>
          <a:p>
            <a:endParaRPr lang="en-US" sz="5800" dirty="0" smtClean="0">
              <a:solidFill>
                <a:srgbClr val="0099FF"/>
              </a:solidFill>
            </a:endParaRPr>
          </a:p>
          <a:p>
            <a:endParaRPr lang="en-US" sz="5800" dirty="0" smtClean="0">
              <a:solidFill>
                <a:srgbClr val="0099FF"/>
              </a:solidFill>
            </a:endParaRPr>
          </a:p>
          <a:p>
            <a:endParaRPr lang="en-US" dirty="0" smtClean="0">
              <a:solidFill>
                <a:srgbClr val="0099FF"/>
              </a:solidFill>
            </a:endParaRPr>
          </a:p>
          <a:p>
            <a:pPr marL="342900" indent="-342900"/>
            <a:r>
              <a:rPr lang="en-US" sz="11200" dirty="0" smtClean="0">
                <a:solidFill>
                  <a:schemeClr val="accent1"/>
                </a:solidFill>
              </a:rPr>
              <a:t>Joint work with </a:t>
            </a:r>
          </a:p>
          <a:p>
            <a:pPr marL="342900" indent="-342900"/>
            <a:r>
              <a:rPr lang="en-US" sz="11200" dirty="0" err="1" smtClean="0">
                <a:solidFill>
                  <a:schemeClr val="accent1"/>
                </a:solidFill>
              </a:rPr>
              <a:t>D.Nguyen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M.Kulkarni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M.Burtscher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A.Hassaan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R.Kaleem</a:t>
            </a:r>
            <a:r>
              <a:rPr lang="en-US" sz="11200" dirty="0" smtClean="0">
                <a:solidFill>
                  <a:schemeClr val="accent1"/>
                </a:solidFill>
              </a:rPr>
              <a:t>, T-H. Lee, </a:t>
            </a:r>
            <a:r>
              <a:rPr lang="en-US" sz="11200" dirty="0" err="1" smtClean="0">
                <a:solidFill>
                  <a:schemeClr val="accent1"/>
                </a:solidFill>
              </a:rPr>
              <a:t>A.Lenharth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R.Manevich</a:t>
            </a:r>
            <a:r>
              <a:rPr lang="en-US" sz="11200" dirty="0" smtClean="0">
                <a:solidFill>
                  <a:schemeClr val="accent1"/>
                </a:solidFill>
              </a:rPr>
              <a:t>, </a:t>
            </a:r>
            <a:r>
              <a:rPr lang="en-US" sz="11200" dirty="0" err="1" smtClean="0">
                <a:solidFill>
                  <a:schemeClr val="accent1"/>
                </a:solidFill>
              </a:rPr>
              <a:t>M.Mendez-Lojo,D.Prountzos,X.Sui</a:t>
            </a:r>
            <a:endParaRPr lang="en-US" sz="11200" dirty="0" smtClean="0">
              <a:solidFill>
                <a:schemeClr val="accent1"/>
              </a:solidFill>
            </a:endParaRPr>
          </a:p>
        </p:txBody>
      </p:sp>
      <p:pic>
        <p:nvPicPr>
          <p:cNvPr id="11268" name="Picture 4" descr="http://veronicaplace.files.wordpress.com/2011/01/tao-character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33400"/>
            <a:ext cx="888642" cy="88864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Tm="2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7162800" cy="235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Summary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4185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Message of paper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800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Parallel programming needs new foundations</a:t>
            </a:r>
          </a:p>
          <a:p>
            <a:pPr lvl="1"/>
            <a:r>
              <a:rPr lang="en-US" dirty="0" smtClean="0"/>
              <a:t>dependence graphs are inadequate</a:t>
            </a:r>
          </a:p>
          <a:p>
            <a:pPr lvl="1"/>
            <a:r>
              <a:rPr lang="en-US" dirty="0" smtClean="0"/>
              <a:t>cannot represent parallelism in irregular algorithms</a:t>
            </a:r>
          </a:p>
          <a:p>
            <a:r>
              <a:rPr lang="en-US" dirty="0" smtClean="0"/>
              <a:t>New foundation: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operator formulation</a:t>
            </a:r>
          </a:p>
          <a:p>
            <a:pPr lvl="1"/>
            <a:r>
              <a:rPr lang="en-US" dirty="0" smtClean="0"/>
              <a:t>data-centric abstraction</a:t>
            </a:r>
          </a:p>
          <a:p>
            <a:pPr lvl="1"/>
            <a:r>
              <a:rPr lang="en-US" dirty="0" smtClean="0"/>
              <a:t>regular algorithms become special case</a:t>
            </a:r>
          </a:p>
          <a:p>
            <a:r>
              <a:rPr lang="en-US" dirty="0" smtClean="0"/>
              <a:t>Key insights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amorphous data-parallelism </a:t>
            </a:r>
            <a:r>
              <a:rPr lang="en-US" dirty="0" smtClean="0"/>
              <a:t>(ADP) is ubiquitous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TAO analysis</a:t>
            </a:r>
            <a:r>
              <a:rPr lang="en-US" dirty="0" smtClean="0"/>
              <a:t>: structure in algorithms</a:t>
            </a:r>
          </a:p>
          <a:p>
            <a:pPr lvl="1"/>
            <a:r>
              <a:rPr lang="en-US" dirty="0" smtClean="0"/>
              <a:t>use TAO structure to exploit ADP efficiently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724400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Dependence graph for FFT</a:t>
            </a:r>
            <a:endParaRPr lang="en-US" dirty="0"/>
          </a:p>
        </p:txBody>
      </p:sp>
      <p:pic>
        <p:nvPicPr>
          <p:cNvPr id="10242" name="Picture 2" descr="http://cnx.org/content/m12016/latest/imag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71600"/>
            <a:ext cx="3733800" cy="3157983"/>
          </a:xfrm>
          <a:prstGeom prst="rect">
            <a:avLst/>
          </a:prstGeom>
          <a:noFill/>
        </p:spPr>
      </p:pic>
    </p:spTree>
  </p:cSld>
  <p:clrMapOvr>
    <a:masterClrMapping/>
  </p:clrMapOvr>
  <p:transition advTm="14823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Inadequacy of static dependence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343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Delaunay mesh refinement</a:t>
            </a:r>
          </a:p>
          <a:p>
            <a:r>
              <a:rPr lang="en-US" dirty="0" smtClean="0"/>
              <a:t>Don’t-care non-determinism</a:t>
            </a:r>
          </a:p>
          <a:p>
            <a:pPr lvl="1"/>
            <a:r>
              <a:rPr lang="en-US" dirty="0" smtClean="0"/>
              <a:t>final mesh depends on order in which bad triangles are processed</a:t>
            </a:r>
          </a:p>
          <a:p>
            <a:r>
              <a:rPr lang="en-US" dirty="0" smtClean="0"/>
              <a:t>Data structure: graph</a:t>
            </a:r>
          </a:p>
          <a:p>
            <a:pPr lvl="1"/>
            <a:r>
              <a:rPr lang="en-US" dirty="0" smtClean="0"/>
              <a:t>nodes: triangles</a:t>
            </a:r>
          </a:p>
          <a:p>
            <a:pPr lvl="1"/>
            <a:r>
              <a:rPr lang="en-US" dirty="0" smtClean="0"/>
              <a:t>edges: triangle adjacencies</a:t>
            </a:r>
          </a:p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triangles with disjoint cavities can be processed in parallel</a:t>
            </a:r>
          </a:p>
          <a:p>
            <a:pPr lvl="1"/>
            <a:r>
              <a:rPr lang="en-US" dirty="0" smtClean="0"/>
              <a:t>parallelism depends on runtime values</a:t>
            </a:r>
          </a:p>
          <a:p>
            <a:pPr lvl="1"/>
            <a:r>
              <a:rPr lang="en-US" dirty="0" smtClean="0"/>
              <a:t>static dependence graph cannot be generated</a:t>
            </a:r>
          </a:p>
          <a:p>
            <a:pPr lvl="1"/>
            <a:r>
              <a:rPr lang="en-US" dirty="0" smtClean="0"/>
              <a:t>parallelization must be done at runtime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4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210300" y="1066800"/>
            <a:ext cx="2057400" cy="3903661"/>
          </a:xfrm>
          <a:prstGeom prst="rect">
            <a:avLst/>
          </a:prstGeom>
        </p:spPr>
      </p:pic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5867400" y="5126038"/>
          <a:ext cx="2743200" cy="1655762"/>
        </p:xfrm>
        <a:graphic>
          <a:graphicData uri="http://schemas.openxmlformats.org/presentationml/2006/ole">
            <p:oleObj spid="_x0000_s28674" name="Acrobat Document" r:id="rId5" imgW="5715000" imgH="2381098" progId="AcroExch.Document.7">
              <p:embed/>
            </p:oleObj>
          </a:graphicData>
        </a:graphic>
      </p:graphicFrame>
    </p:spTree>
  </p:cSld>
  <p:clrMapOvr>
    <a:masterClrMapping/>
  </p:clrMapOvr>
  <p:transition advTm="14015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0" name="Rectangle 77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Operator formulation of algorithms</a:t>
            </a:r>
          </a:p>
        </p:txBody>
      </p:sp>
      <p:sp>
        <p:nvSpPr>
          <p:cNvPr id="21577" name="Rectangle 78"/>
          <p:cNvSpPr>
            <a:spLocks noGrp="1" noChangeArrowheads="1"/>
          </p:cNvSpPr>
          <p:nvPr>
            <p:ph sz="half" idx="1"/>
          </p:nvPr>
        </p:nvSpPr>
        <p:spPr>
          <a:xfrm>
            <a:off x="0" y="1066800"/>
            <a:ext cx="495300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100" dirty="0" smtClean="0"/>
              <a:t>Algorithm formulated in data-centric terms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active element</a:t>
            </a:r>
            <a:r>
              <a:rPr lang="en-US" sz="1800" dirty="0" smtClean="0"/>
              <a:t>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node or edge where computation is needed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activity: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application of operator to active element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neighborhood: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set of nodes and edges read/written by activity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ordering</a:t>
            </a:r>
            <a:r>
              <a:rPr lang="en-US" sz="1800" dirty="0" smtClean="0"/>
              <a:t>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order of execution of active elements in a sequential implementation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any order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/>
              <a:t>problem-dependent order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 smtClean="0"/>
              <a:t>Amorphous data-parallelism (ADP)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process active nodes in parallel, subject to neighborhood and ordering constraints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how do we exploit ADP?</a:t>
            </a:r>
          </a:p>
          <a:p>
            <a:pPr lvl="2" eaLnBrk="1" hangingPunct="1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sz="1600" dirty="0" smtClean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C15B0-DF85-4567-98A2-8786B8F2012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5" name="Freeform 75"/>
          <p:cNvSpPr>
            <a:spLocks/>
          </p:cNvSpPr>
          <p:nvPr/>
        </p:nvSpPr>
        <p:spPr bwMode="auto">
          <a:xfrm>
            <a:off x="6027737" y="1201738"/>
            <a:ext cx="1112838" cy="1190625"/>
          </a:xfrm>
          <a:custGeom>
            <a:avLst/>
            <a:gdLst>
              <a:gd name="T0" fmla="*/ 2147483647 w 1685"/>
              <a:gd name="T1" fmla="*/ 2147483647 h 1120"/>
              <a:gd name="T2" fmla="*/ 2147483647 w 1685"/>
              <a:gd name="T3" fmla="*/ 2147483647 h 1120"/>
              <a:gd name="T4" fmla="*/ 2147483647 w 1685"/>
              <a:gd name="T5" fmla="*/ 2147483647 h 1120"/>
              <a:gd name="T6" fmla="*/ 2147483647 w 1685"/>
              <a:gd name="T7" fmla="*/ 2147483647 h 1120"/>
              <a:gd name="T8" fmla="*/ 2147483647 w 1685"/>
              <a:gd name="T9" fmla="*/ 2147483647 h 1120"/>
              <a:gd name="T10" fmla="*/ 2147483647 w 1685"/>
              <a:gd name="T11" fmla="*/ 2147483647 h 1120"/>
              <a:gd name="T12" fmla="*/ 2147483647 w 1685"/>
              <a:gd name="T13" fmla="*/ 2147483647 h 1120"/>
              <a:gd name="T14" fmla="*/ 2147483647 w 1685"/>
              <a:gd name="T15" fmla="*/ 2147483647 h 11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85"/>
              <a:gd name="T25" fmla="*/ 0 h 1120"/>
              <a:gd name="T26" fmla="*/ 1685 w 1685"/>
              <a:gd name="T27" fmla="*/ 1120 h 11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85" h="1120">
                <a:moveTo>
                  <a:pt x="12" y="376"/>
                </a:moveTo>
                <a:cubicBezTo>
                  <a:pt x="24" y="215"/>
                  <a:pt x="128" y="100"/>
                  <a:pt x="316" y="50"/>
                </a:cubicBezTo>
                <a:cubicBezTo>
                  <a:pt x="504" y="0"/>
                  <a:pt x="936" y="65"/>
                  <a:pt x="1143" y="77"/>
                </a:cubicBezTo>
                <a:cubicBezTo>
                  <a:pt x="1350" y="89"/>
                  <a:pt x="1477" y="50"/>
                  <a:pt x="1557" y="125"/>
                </a:cubicBezTo>
                <a:cubicBezTo>
                  <a:pt x="1637" y="200"/>
                  <a:pt x="1641" y="383"/>
                  <a:pt x="1624" y="525"/>
                </a:cubicBezTo>
                <a:cubicBezTo>
                  <a:pt x="1607" y="667"/>
                  <a:pt x="1685" y="897"/>
                  <a:pt x="1455" y="979"/>
                </a:cubicBezTo>
                <a:cubicBezTo>
                  <a:pt x="1225" y="1061"/>
                  <a:pt x="483" y="1120"/>
                  <a:pt x="242" y="1019"/>
                </a:cubicBezTo>
                <a:cubicBezTo>
                  <a:pt x="1" y="918"/>
                  <a:pt x="0" y="537"/>
                  <a:pt x="12" y="376"/>
                </a:cubicBezTo>
                <a:close/>
              </a:path>
            </a:pathLst>
          </a:custGeom>
          <a:solidFill>
            <a:srgbClr val="00FFFF">
              <a:alpha val="55000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1531" name="Freeform 75"/>
          <p:cNvSpPr>
            <a:spLocks/>
          </p:cNvSpPr>
          <p:nvPr/>
        </p:nvSpPr>
        <p:spPr bwMode="auto">
          <a:xfrm>
            <a:off x="5105400" y="1930400"/>
            <a:ext cx="1766887" cy="1268413"/>
          </a:xfrm>
          <a:custGeom>
            <a:avLst/>
            <a:gdLst>
              <a:gd name="T0" fmla="*/ 2147483647 w 1685"/>
              <a:gd name="T1" fmla="*/ 2147483647 h 1120"/>
              <a:gd name="T2" fmla="*/ 2147483647 w 1685"/>
              <a:gd name="T3" fmla="*/ 2147483647 h 1120"/>
              <a:gd name="T4" fmla="*/ 2147483647 w 1685"/>
              <a:gd name="T5" fmla="*/ 2147483647 h 1120"/>
              <a:gd name="T6" fmla="*/ 2147483647 w 1685"/>
              <a:gd name="T7" fmla="*/ 2147483647 h 1120"/>
              <a:gd name="T8" fmla="*/ 2147483647 w 1685"/>
              <a:gd name="T9" fmla="*/ 2147483647 h 1120"/>
              <a:gd name="T10" fmla="*/ 2147483647 w 1685"/>
              <a:gd name="T11" fmla="*/ 2147483647 h 1120"/>
              <a:gd name="T12" fmla="*/ 2147483647 w 1685"/>
              <a:gd name="T13" fmla="*/ 2147483647 h 1120"/>
              <a:gd name="T14" fmla="*/ 2147483647 w 1685"/>
              <a:gd name="T15" fmla="*/ 2147483647 h 11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85"/>
              <a:gd name="T25" fmla="*/ 0 h 1120"/>
              <a:gd name="T26" fmla="*/ 1685 w 1685"/>
              <a:gd name="T27" fmla="*/ 1120 h 11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85" h="1120">
                <a:moveTo>
                  <a:pt x="12" y="376"/>
                </a:moveTo>
                <a:cubicBezTo>
                  <a:pt x="24" y="215"/>
                  <a:pt x="128" y="100"/>
                  <a:pt x="316" y="50"/>
                </a:cubicBezTo>
                <a:cubicBezTo>
                  <a:pt x="504" y="0"/>
                  <a:pt x="936" y="65"/>
                  <a:pt x="1143" y="77"/>
                </a:cubicBezTo>
                <a:cubicBezTo>
                  <a:pt x="1350" y="89"/>
                  <a:pt x="1477" y="50"/>
                  <a:pt x="1557" y="125"/>
                </a:cubicBezTo>
                <a:cubicBezTo>
                  <a:pt x="1637" y="200"/>
                  <a:pt x="1641" y="383"/>
                  <a:pt x="1624" y="525"/>
                </a:cubicBezTo>
                <a:cubicBezTo>
                  <a:pt x="1607" y="667"/>
                  <a:pt x="1685" y="897"/>
                  <a:pt x="1455" y="979"/>
                </a:cubicBezTo>
                <a:cubicBezTo>
                  <a:pt x="1225" y="1061"/>
                  <a:pt x="483" y="1120"/>
                  <a:pt x="242" y="1019"/>
                </a:cubicBezTo>
                <a:cubicBezTo>
                  <a:pt x="1" y="918"/>
                  <a:pt x="0" y="537"/>
                  <a:pt x="12" y="376"/>
                </a:cubicBezTo>
                <a:close/>
              </a:path>
            </a:pathLst>
          </a:custGeom>
          <a:solidFill>
            <a:srgbClr val="00FFFF">
              <a:alpha val="55000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Oval 2"/>
          <p:cNvSpPr>
            <a:spLocks noChangeArrowheads="1"/>
          </p:cNvSpPr>
          <p:nvPr/>
        </p:nvSpPr>
        <p:spPr bwMode="auto">
          <a:xfrm>
            <a:off x="5538787" y="2114550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5443537" y="2762250"/>
            <a:ext cx="160338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Oval 4"/>
          <p:cNvSpPr>
            <a:spLocks noChangeArrowheads="1"/>
          </p:cNvSpPr>
          <p:nvPr/>
        </p:nvSpPr>
        <p:spPr bwMode="auto">
          <a:xfrm>
            <a:off x="6354762" y="2727325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6943725" y="3114675"/>
            <a:ext cx="160337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5834062" y="3321050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6484937" y="3603625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5932487" y="4084638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Oval 9"/>
          <p:cNvSpPr>
            <a:spLocks noChangeArrowheads="1"/>
          </p:cNvSpPr>
          <p:nvPr/>
        </p:nvSpPr>
        <p:spPr bwMode="auto">
          <a:xfrm>
            <a:off x="7813675" y="4216400"/>
            <a:ext cx="160337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Oval 10"/>
          <p:cNvSpPr>
            <a:spLocks noChangeArrowheads="1"/>
          </p:cNvSpPr>
          <p:nvPr/>
        </p:nvSpPr>
        <p:spPr bwMode="auto">
          <a:xfrm>
            <a:off x="6513512" y="4225925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Oval 11"/>
          <p:cNvSpPr>
            <a:spLocks noChangeArrowheads="1"/>
          </p:cNvSpPr>
          <p:nvPr/>
        </p:nvSpPr>
        <p:spPr bwMode="auto">
          <a:xfrm>
            <a:off x="6907212" y="2368550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Oval 12"/>
          <p:cNvSpPr>
            <a:spLocks noChangeArrowheads="1"/>
          </p:cNvSpPr>
          <p:nvPr/>
        </p:nvSpPr>
        <p:spPr bwMode="auto">
          <a:xfrm>
            <a:off x="7445375" y="2968625"/>
            <a:ext cx="157162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Oval 13"/>
          <p:cNvSpPr>
            <a:spLocks noChangeArrowheads="1"/>
          </p:cNvSpPr>
          <p:nvPr/>
        </p:nvSpPr>
        <p:spPr bwMode="auto">
          <a:xfrm>
            <a:off x="7340600" y="3968750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Oval 14"/>
          <p:cNvSpPr>
            <a:spLocks noChangeArrowheads="1"/>
          </p:cNvSpPr>
          <p:nvPr/>
        </p:nvSpPr>
        <p:spPr bwMode="auto">
          <a:xfrm>
            <a:off x="5737225" y="1560513"/>
            <a:ext cx="160337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Oval 15"/>
          <p:cNvSpPr>
            <a:spLocks noChangeArrowheads="1"/>
          </p:cNvSpPr>
          <p:nvPr/>
        </p:nvSpPr>
        <p:spPr bwMode="auto">
          <a:xfrm>
            <a:off x="6594475" y="1433513"/>
            <a:ext cx="161925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Oval 16"/>
          <p:cNvSpPr>
            <a:spLocks noChangeArrowheads="1"/>
          </p:cNvSpPr>
          <p:nvPr/>
        </p:nvSpPr>
        <p:spPr bwMode="auto">
          <a:xfrm>
            <a:off x="6350000" y="2141538"/>
            <a:ext cx="160337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Oval 17"/>
          <p:cNvSpPr>
            <a:spLocks noChangeArrowheads="1"/>
          </p:cNvSpPr>
          <p:nvPr/>
        </p:nvSpPr>
        <p:spPr bwMode="auto">
          <a:xfrm>
            <a:off x="7269162" y="1589088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Oval 18"/>
          <p:cNvSpPr>
            <a:spLocks noChangeArrowheads="1"/>
          </p:cNvSpPr>
          <p:nvPr/>
        </p:nvSpPr>
        <p:spPr bwMode="auto">
          <a:xfrm>
            <a:off x="7392987" y="2160588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Oval 19"/>
          <p:cNvSpPr>
            <a:spLocks noChangeArrowheads="1"/>
          </p:cNvSpPr>
          <p:nvPr/>
        </p:nvSpPr>
        <p:spPr bwMode="auto">
          <a:xfrm>
            <a:off x="8007350" y="1957388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Oval 20"/>
          <p:cNvSpPr>
            <a:spLocks noChangeArrowheads="1"/>
          </p:cNvSpPr>
          <p:nvPr/>
        </p:nvSpPr>
        <p:spPr bwMode="auto">
          <a:xfrm>
            <a:off x="7618412" y="3544888"/>
            <a:ext cx="160338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Oval 21"/>
          <p:cNvSpPr>
            <a:spLocks noChangeArrowheads="1"/>
          </p:cNvSpPr>
          <p:nvPr/>
        </p:nvSpPr>
        <p:spPr bwMode="auto">
          <a:xfrm>
            <a:off x="7820025" y="2614613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Oval 22"/>
          <p:cNvSpPr>
            <a:spLocks noChangeArrowheads="1"/>
          </p:cNvSpPr>
          <p:nvPr/>
        </p:nvSpPr>
        <p:spPr bwMode="auto">
          <a:xfrm>
            <a:off x="8213725" y="2393950"/>
            <a:ext cx="158750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Oval 23"/>
          <p:cNvSpPr>
            <a:spLocks noChangeArrowheads="1"/>
          </p:cNvSpPr>
          <p:nvPr/>
        </p:nvSpPr>
        <p:spPr bwMode="auto">
          <a:xfrm>
            <a:off x="8128000" y="3087688"/>
            <a:ext cx="160337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Oval 24"/>
          <p:cNvSpPr>
            <a:spLocks noChangeArrowheads="1"/>
          </p:cNvSpPr>
          <p:nvPr/>
        </p:nvSpPr>
        <p:spPr bwMode="auto">
          <a:xfrm>
            <a:off x="8248650" y="3690938"/>
            <a:ext cx="160337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Oval 25"/>
          <p:cNvSpPr>
            <a:spLocks noChangeArrowheads="1"/>
          </p:cNvSpPr>
          <p:nvPr/>
        </p:nvSpPr>
        <p:spPr bwMode="auto">
          <a:xfrm>
            <a:off x="8786812" y="2773363"/>
            <a:ext cx="160338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6"/>
          <p:cNvSpPr>
            <a:spLocks noChangeShapeType="1"/>
          </p:cNvSpPr>
          <p:nvPr/>
        </p:nvSpPr>
        <p:spPr bwMode="auto">
          <a:xfrm flipH="1">
            <a:off x="5651500" y="1720850"/>
            <a:ext cx="125412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7"/>
          <p:cNvSpPr>
            <a:spLocks noChangeShapeType="1"/>
          </p:cNvSpPr>
          <p:nvPr/>
        </p:nvSpPr>
        <p:spPr bwMode="auto">
          <a:xfrm flipV="1">
            <a:off x="5911850" y="1552575"/>
            <a:ext cx="714375" cy="85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28"/>
          <p:cNvSpPr>
            <a:spLocks noChangeShapeType="1"/>
          </p:cNvSpPr>
          <p:nvPr/>
        </p:nvSpPr>
        <p:spPr bwMode="auto">
          <a:xfrm>
            <a:off x="5699125" y="2222500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29"/>
          <p:cNvSpPr>
            <a:spLocks noChangeShapeType="1"/>
          </p:cNvSpPr>
          <p:nvPr/>
        </p:nvSpPr>
        <p:spPr bwMode="auto">
          <a:xfrm flipH="1">
            <a:off x="6450012" y="1584325"/>
            <a:ext cx="207963" cy="552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30"/>
          <p:cNvSpPr>
            <a:spLocks noChangeShapeType="1"/>
          </p:cNvSpPr>
          <p:nvPr/>
        </p:nvSpPr>
        <p:spPr bwMode="auto">
          <a:xfrm flipH="1">
            <a:off x="5524500" y="2265363"/>
            <a:ext cx="47625" cy="515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1"/>
          <p:cNvSpPr>
            <a:spLocks noChangeShapeType="1"/>
          </p:cNvSpPr>
          <p:nvPr/>
        </p:nvSpPr>
        <p:spPr bwMode="auto">
          <a:xfrm>
            <a:off x="5524500" y="2933700"/>
            <a:ext cx="31750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Line 32"/>
          <p:cNvSpPr>
            <a:spLocks noChangeShapeType="1"/>
          </p:cNvSpPr>
          <p:nvPr/>
        </p:nvSpPr>
        <p:spPr bwMode="auto">
          <a:xfrm flipV="1">
            <a:off x="5954712" y="2857500"/>
            <a:ext cx="415925" cy="471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Line 33"/>
          <p:cNvSpPr>
            <a:spLocks noChangeShapeType="1"/>
          </p:cNvSpPr>
          <p:nvPr/>
        </p:nvSpPr>
        <p:spPr bwMode="auto">
          <a:xfrm>
            <a:off x="5602287" y="2843213"/>
            <a:ext cx="75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Line 34"/>
          <p:cNvSpPr>
            <a:spLocks noChangeShapeType="1"/>
          </p:cNvSpPr>
          <p:nvPr/>
        </p:nvSpPr>
        <p:spPr bwMode="auto">
          <a:xfrm>
            <a:off x="6432550" y="2298700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Line 35"/>
          <p:cNvSpPr>
            <a:spLocks noChangeShapeType="1"/>
          </p:cNvSpPr>
          <p:nvPr/>
        </p:nvSpPr>
        <p:spPr bwMode="auto">
          <a:xfrm>
            <a:off x="6721475" y="1582738"/>
            <a:ext cx="239712" cy="80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Line 36"/>
          <p:cNvSpPr>
            <a:spLocks noChangeShapeType="1"/>
          </p:cNvSpPr>
          <p:nvPr/>
        </p:nvSpPr>
        <p:spPr bwMode="auto">
          <a:xfrm flipH="1" flipV="1">
            <a:off x="5922962" y="3481388"/>
            <a:ext cx="61913" cy="606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Line 37"/>
          <p:cNvSpPr>
            <a:spLocks noChangeShapeType="1"/>
          </p:cNvSpPr>
          <p:nvPr/>
        </p:nvSpPr>
        <p:spPr bwMode="auto">
          <a:xfrm flipV="1">
            <a:off x="6081712" y="3708400"/>
            <a:ext cx="40005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38"/>
          <p:cNvSpPr>
            <a:spLocks noChangeShapeType="1"/>
          </p:cNvSpPr>
          <p:nvPr/>
        </p:nvSpPr>
        <p:spPr bwMode="auto">
          <a:xfrm>
            <a:off x="5972175" y="3436938"/>
            <a:ext cx="509587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39"/>
          <p:cNvSpPr>
            <a:spLocks noChangeShapeType="1"/>
          </p:cNvSpPr>
          <p:nvPr/>
        </p:nvSpPr>
        <p:spPr bwMode="auto">
          <a:xfrm flipV="1">
            <a:off x="6610350" y="3252788"/>
            <a:ext cx="350837" cy="365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0"/>
          <p:cNvSpPr>
            <a:spLocks noChangeShapeType="1"/>
          </p:cNvSpPr>
          <p:nvPr/>
        </p:nvSpPr>
        <p:spPr bwMode="auto">
          <a:xfrm>
            <a:off x="6488112" y="2867025"/>
            <a:ext cx="487363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5" name="Line 41"/>
          <p:cNvSpPr>
            <a:spLocks noChangeShapeType="1"/>
          </p:cNvSpPr>
          <p:nvPr/>
        </p:nvSpPr>
        <p:spPr bwMode="auto">
          <a:xfrm>
            <a:off x="6034087" y="4225925"/>
            <a:ext cx="479425" cy="58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6" name="Line 42"/>
          <p:cNvSpPr>
            <a:spLocks noChangeShapeType="1"/>
          </p:cNvSpPr>
          <p:nvPr/>
        </p:nvSpPr>
        <p:spPr bwMode="auto">
          <a:xfrm>
            <a:off x="6577012" y="3784600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Line 43"/>
          <p:cNvSpPr>
            <a:spLocks noChangeShapeType="1"/>
          </p:cNvSpPr>
          <p:nvPr/>
        </p:nvSpPr>
        <p:spPr bwMode="auto">
          <a:xfrm flipV="1">
            <a:off x="6673850" y="4087813"/>
            <a:ext cx="669925" cy="211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8" name="Line 44"/>
          <p:cNvSpPr>
            <a:spLocks noChangeShapeType="1"/>
          </p:cNvSpPr>
          <p:nvPr/>
        </p:nvSpPr>
        <p:spPr bwMode="auto">
          <a:xfrm>
            <a:off x="6756400" y="1560513"/>
            <a:ext cx="539750" cy="6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9" name="Line 45"/>
          <p:cNvSpPr>
            <a:spLocks noChangeShapeType="1"/>
          </p:cNvSpPr>
          <p:nvPr/>
        </p:nvSpPr>
        <p:spPr bwMode="auto">
          <a:xfrm>
            <a:off x="7343775" y="1735138"/>
            <a:ext cx="95250" cy="441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0" name="Line 46"/>
          <p:cNvSpPr>
            <a:spLocks noChangeShapeType="1"/>
          </p:cNvSpPr>
          <p:nvPr/>
        </p:nvSpPr>
        <p:spPr bwMode="auto">
          <a:xfrm flipV="1">
            <a:off x="7058025" y="2265363"/>
            <a:ext cx="317500" cy="136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1" name="Line 47"/>
          <p:cNvSpPr>
            <a:spLocks noChangeShapeType="1"/>
          </p:cNvSpPr>
          <p:nvPr/>
        </p:nvSpPr>
        <p:spPr bwMode="auto">
          <a:xfrm>
            <a:off x="7439025" y="1689100"/>
            <a:ext cx="576262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2" name="Line 48"/>
          <p:cNvSpPr>
            <a:spLocks noChangeShapeType="1"/>
          </p:cNvSpPr>
          <p:nvPr/>
        </p:nvSpPr>
        <p:spPr bwMode="auto">
          <a:xfrm flipV="1">
            <a:off x="7121525" y="3087688"/>
            <a:ext cx="334962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3" name="Line 49"/>
          <p:cNvSpPr>
            <a:spLocks noChangeShapeType="1"/>
          </p:cNvSpPr>
          <p:nvPr/>
        </p:nvSpPr>
        <p:spPr bwMode="auto">
          <a:xfrm flipH="1">
            <a:off x="6975475" y="2541588"/>
            <a:ext cx="34925" cy="588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4" name="Line 50"/>
          <p:cNvSpPr>
            <a:spLocks noChangeShapeType="1"/>
          </p:cNvSpPr>
          <p:nvPr/>
        </p:nvSpPr>
        <p:spPr bwMode="auto">
          <a:xfrm flipV="1">
            <a:off x="7599362" y="2768600"/>
            <a:ext cx="239713" cy="227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5" name="Line 51"/>
          <p:cNvSpPr>
            <a:spLocks noChangeShapeType="1"/>
          </p:cNvSpPr>
          <p:nvPr/>
        </p:nvSpPr>
        <p:spPr bwMode="auto">
          <a:xfrm flipV="1">
            <a:off x="7472362" y="3692525"/>
            <a:ext cx="192088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6" name="Line 52"/>
          <p:cNvSpPr>
            <a:spLocks noChangeShapeType="1"/>
          </p:cNvSpPr>
          <p:nvPr/>
        </p:nvSpPr>
        <p:spPr bwMode="auto">
          <a:xfrm>
            <a:off x="7486650" y="4071938"/>
            <a:ext cx="338137" cy="16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7" name="Line 53"/>
          <p:cNvSpPr>
            <a:spLocks noChangeShapeType="1"/>
          </p:cNvSpPr>
          <p:nvPr/>
        </p:nvSpPr>
        <p:spPr bwMode="auto">
          <a:xfrm>
            <a:off x="7567612" y="3114675"/>
            <a:ext cx="111125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8" name="Line 54"/>
          <p:cNvSpPr>
            <a:spLocks noChangeShapeType="1"/>
          </p:cNvSpPr>
          <p:nvPr/>
        </p:nvSpPr>
        <p:spPr bwMode="auto">
          <a:xfrm flipV="1">
            <a:off x="7759700" y="3222625"/>
            <a:ext cx="365125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Line 55"/>
          <p:cNvSpPr>
            <a:spLocks noChangeShapeType="1"/>
          </p:cNvSpPr>
          <p:nvPr/>
        </p:nvSpPr>
        <p:spPr bwMode="auto">
          <a:xfrm>
            <a:off x="7951787" y="2752725"/>
            <a:ext cx="22225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0" name="Line 56"/>
          <p:cNvSpPr>
            <a:spLocks noChangeShapeType="1"/>
          </p:cNvSpPr>
          <p:nvPr/>
        </p:nvSpPr>
        <p:spPr bwMode="auto">
          <a:xfrm flipV="1">
            <a:off x="7535862" y="2038350"/>
            <a:ext cx="479425" cy="168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1" name="Line 57"/>
          <p:cNvSpPr>
            <a:spLocks noChangeShapeType="1"/>
          </p:cNvSpPr>
          <p:nvPr/>
        </p:nvSpPr>
        <p:spPr bwMode="auto">
          <a:xfrm flipV="1">
            <a:off x="8270875" y="2889250"/>
            <a:ext cx="525462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2" name="Line 58"/>
          <p:cNvSpPr>
            <a:spLocks noChangeShapeType="1"/>
          </p:cNvSpPr>
          <p:nvPr/>
        </p:nvSpPr>
        <p:spPr bwMode="auto">
          <a:xfrm flipV="1">
            <a:off x="7981950" y="2509838"/>
            <a:ext cx="225425" cy="136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3" name="Line 59"/>
          <p:cNvSpPr>
            <a:spLocks noChangeShapeType="1"/>
          </p:cNvSpPr>
          <p:nvPr/>
        </p:nvSpPr>
        <p:spPr bwMode="auto">
          <a:xfrm>
            <a:off x="8110537" y="2114550"/>
            <a:ext cx="144463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4" name="Line 60"/>
          <p:cNvSpPr>
            <a:spLocks noChangeShapeType="1"/>
          </p:cNvSpPr>
          <p:nvPr/>
        </p:nvSpPr>
        <p:spPr bwMode="auto">
          <a:xfrm>
            <a:off x="8366125" y="2509838"/>
            <a:ext cx="430212" cy="271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5" name="Line 61"/>
          <p:cNvSpPr>
            <a:spLocks noChangeShapeType="1"/>
          </p:cNvSpPr>
          <p:nvPr/>
        </p:nvSpPr>
        <p:spPr bwMode="auto">
          <a:xfrm flipV="1">
            <a:off x="7967662" y="3844925"/>
            <a:ext cx="3175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6" name="Line 62"/>
          <p:cNvSpPr>
            <a:spLocks noChangeShapeType="1"/>
          </p:cNvSpPr>
          <p:nvPr/>
        </p:nvSpPr>
        <p:spPr bwMode="auto">
          <a:xfrm flipV="1">
            <a:off x="8382000" y="2919413"/>
            <a:ext cx="431800" cy="788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7" name="Line 63"/>
          <p:cNvSpPr>
            <a:spLocks noChangeShapeType="1"/>
          </p:cNvSpPr>
          <p:nvPr/>
        </p:nvSpPr>
        <p:spPr bwMode="auto">
          <a:xfrm>
            <a:off x="7773987" y="3663950"/>
            <a:ext cx="481013" cy="74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8" name="Line 64"/>
          <p:cNvSpPr>
            <a:spLocks noChangeShapeType="1"/>
          </p:cNvSpPr>
          <p:nvPr/>
        </p:nvSpPr>
        <p:spPr bwMode="auto">
          <a:xfrm>
            <a:off x="7072312" y="3267075"/>
            <a:ext cx="320675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9" name="Line 65"/>
          <p:cNvSpPr>
            <a:spLocks noChangeShapeType="1"/>
          </p:cNvSpPr>
          <p:nvPr/>
        </p:nvSpPr>
        <p:spPr bwMode="auto">
          <a:xfrm flipV="1">
            <a:off x="6526212" y="2417763"/>
            <a:ext cx="1711325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2" name="Oval 81"/>
          <p:cNvSpPr>
            <a:spLocks noChangeArrowheads="1"/>
          </p:cNvSpPr>
          <p:nvPr/>
        </p:nvSpPr>
        <p:spPr bwMode="auto">
          <a:xfrm>
            <a:off x="6027737" y="4740275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03" name="Freeform 82"/>
          <p:cNvSpPr>
            <a:spLocks/>
          </p:cNvSpPr>
          <p:nvPr/>
        </p:nvSpPr>
        <p:spPr bwMode="auto">
          <a:xfrm>
            <a:off x="5719762" y="5124450"/>
            <a:ext cx="536575" cy="287338"/>
          </a:xfrm>
          <a:custGeom>
            <a:avLst/>
            <a:gdLst>
              <a:gd name="T0" fmla="*/ 2147483647 w 338"/>
              <a:gd name="T1" fmla="*/ 2147483647 h 181"/>
              <a:gd name="T2" fmla="*/ 2147483647 w 338"/>
              <a:gd name="T3" fmla="*/ 0 h 181"/>
              <a:gd name="T4" fmla="*/ 2147483647 w 338"/>
              <a:gd name="T5" fmla="*/ 2147483647 h 181"/>
              <a:gd name="T6" fmla="*/ 2147483647 w 338"/>
              <a:gd name="T7" fmla="*/ 2147483647 h 181"/>
              <a:gd name="T8" fmla="*/ 2147483647 w 338"/>
              <a:gd name="T9" fmla="*/ 2147483647 h 181"/>
              <a:gd name="T10" fmla="*/ 2147483647 w 338"/>
              <a:gd name="T11" fmla="*/ 2147483647 h 1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8"/>
              <a:gd name="T19" fmla="*/ 0 h 181"/>
              <a:gd name="T20" fmla="*/ 338 w 338"/>
              <a:gd name="T21" fmla="*/ 181 h 1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8" h="181">
                <a:moveTo>
                  <a:pt x="16" y="73"/>
                </a:moveTo>
                <a:cubicBezTo>
                  <a:pt x="32" y="49"/>
                  <a:pt x="109" y="0"/>
                  <a:pt x="161" y="0"/>
                </a:cubicBezTo>
                <a:cubicBezTo>
                  <a:pt x="213" y="0"/>
                  <a:pt x="322" y="45"/>
                  <a:pt x="330" y="73"/>
                </a:cubicBezTo>
                <a:cubicBezTo>
                  <a:pt x="338" y="101"/>
                  <a:pt x="253" y="157"/>
                  <a:pt x="209" y="169"/>
                </a:cubicBezTo>
                <a:cubicBezTo>
                  <a:pt x="165" y="181"/>
                  <a:pt x="96" y="161"/>
                  <a:pt x="64" y="145"/>
                </a:cubicBezTo>
                <a:cubicBezTo>
                  <a:pt x="32" y="129"/>
                  <a:pt x="0" y="97"/>
                  <a:pt x="16" y="73"/>
                </a:cubicBezTo>
                <a:close/>
              </a:path>
            </a:pathLst>
          </a:custGeom>
          <a:solidFill>
            <a:srgbClr val="00FFFF">
              <a:alpha val="55000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504" name="Text Box 83"/>
          <p:cNvSpPr txBox="1">
            <a:spLocks noChangeArrowheads="1"/>
          </p:cNvSpPr>
          <p:nvPr/>
        </p:nvSpPr>
        <p:spPr bwMode="auto">
          <a:xfrm>
            <a:off x="6362700" y="4697413"/>
            <a:ext cx="1046162" cy="257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>
                <a:solidFill>
                  <a:srgbClr val="FF3300"/>
                </a:solidFill>
              </a:rPr>
              <a:t>: </a:t>
            </a:r>
            <a:r>
              <a:rPr lang="en-US" sz="1200">
                <a:solidFill>
                  <a:schemeClr val="tx1"/>
                </a:solidFill>
              </a:rPr>
              <a:t>active node</a:t>
            </a:r>
          </a:p>
        </p:txBody>
      </p:sp>
      <p:sp>
        <p:nvSpPr>
          <p:cNvPr id="18505" name="Text Box 84"/>
          <p:cNvSpPr txBox="1">
            <a:spLocks noChangeArrowheads="1"/>
          </p:cNvSpPr>
          <p:nvPr/>
        </p:nvSpPr>
        <p:spPr bwMode="auto">
          <a:xfrm>
            <a:off x="6357937" y="5097463"/>
            <a:ext cx="1195388" cy="257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>
                <a:solidFill>
                  <a:srgbClr val="FF3300"/>
                </a:solidFill>
              </a:rPr>
              <a:t>: </a:t>
            </a:r>
            <a:r>
              <a:rPr lang="en-US" sz="1200">
                <a:solidFill>
                  <a:schemeClr val="tx1"/>
                </a:solidFill>
              </a:rPr>
              <a:t>neighborhood</a:t>
            </a:r>
          </a:p>
        </p:txBody>
      </p:sp>
      <p:sp>
        <p:nvSpPr>
          <p:cNvPr id="18506" name="Oval 86"/>
          <p:cNvSpPr>
            <a:spLocks noChangeArrowheads="1"/>
          </p:cNvSpPr>
          <p:nvPr/>
        </p:nvSpPr>
        <p:spPr bwMode="auto">
          <a:xfrm>
            <a:off x="5545137" y="2114550"/>
            <a:ext cx="152400" cy="1539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1543" name="Oval 87"/>
          <p:cNvSpPr>
            <a:spLocks noChangeArrowheads="1"/>
          </p:cNvSpPr>
          <p:nvPr/>
        </p:nvSpPr>
        <p:spPr bwMode="auto">
          <a:xfrm>
            <a:off x="5940425" y="4085502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1544" name="Oval 88"/>
          <p:cNvSpPr>
            <a:spLocks noChangeArrowheads="1"/>
          </p:cNvSpPr>
          <p:nvPr/>
        </p:nvSpPr>
        <p:spPr bwMode="auto">
          <a:xfrm>
            <a:off x="7618412" y="3546475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509" name="Oval 89"/>
          <p:cNvSpPr>
            <a:spLocks noChangeArrowheads="1"/>
          </p:cNvSpPr>
          <p:nvPr/>
        </p:nvSpPr>
        <p:spPr bwMode="auto">
          <a:xfrm>
            <a:off x="7273925" y="1587500"/>
            <a:ext cx="152400" cy="1539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1546" name="Oval 90"/>
          <p:cNvSpPr>
            <a:spLocks noChangeArrowheads="1"/>
          </p:cNvSpPr>
          <p:nvPr/>
        </p:nvSpPr>
        <p:spPr bwMode="auto">
          <a:xfrm>
            <a:off x="5451475" y="2762250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Oval 89"/>
          <p:cNvSpPr>
            <a:spLocks noChangeArrowheads="1"/>
          </p:cNvSpPr>
          <p:nvPr/>
        </p:nvSpPr>
        <p:spPr bwMode="auto">
          <a:xfrm>
            <a:off x="6604000" y="1446212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157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531531" grpId="0" animBg="1"/>
      <p:bldP spid="531531" grpId="1" animBg="1"/>
      <p:bldP spid="531531" grpId="2" animBg="1"/>
      <p:bldP spid="531543" grpId="0" animBg="1"/>
      <p:bldP spid="531544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TAO </a:t>
            </a:r>
            <a:r>
              <a:rPr lang="en-US" u="sng" dirty="0" err="1" smtClean="0">
                <a:solidFill>
                  <a:srgbClr val="FF0000"/>
                </a:solidFill>
              </a:rPr>
              <a:t>analysis:structure</a:t>
            </a:r>
            <a:r>
              <a:rPr lang="en-US" u="sng" dirty="0" smtClean="0">
                <a:solidFill>
                  <a:srgbClr val="FF0000"/>
                </a:solidFill>
              </a:rPr>
              <a:t> in algorithms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classificationK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560" y="1676400"/>
            <a:ext cx="5933440" cy="3657600"/>
          </a:xfrm>
        </p:spPr>
      </p:pic>
      <p:grpSp>
        <p:nvGrpSpPr>
          <p:cNvPr id="10" name="Group 9"/>
          <p:cNvGrpSpPr/>
          <p:nvPr/>
        </p:nvGrpSpPr>
        <p:grpSpPr>
          <a:xfrm>
            <a:off x="6400800" y="1752600"/>
            <a:ext cx="2590800" cy="3505200"/>
            <a:chOff x="5224463" y="1201738"/>
            <a:chExt cx="3841750" cy="4210050"/>
          </a:xfrm>
        </p:grpSpPr>
        <p:sp>
          <p:nvSpPr>
            <p:cNvPr id="11" name="Freeform 75"/>
            <p:cNvSpPr>
              <a:spLocks/>
            </p:cNvSpPr>
            <p:nvPr/>
          </p:nvSpPr>
          <p:spPr bwMode="auto">
            <a:xfrm>
              <a:off x="6146800" y="1201738"/>
              <a:ext cx="1112838" cy="1190625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224463" y="1930400"/>
              <a:ext cx="1766887" cy="1268413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2"/>
            <p:cNvSpPr>
              <a:spLocks noChangeArrowheads="1"/>
            </p:cNvSpPr>
            <p:nvPr/>
          </p:nvSpPr>
          <p:spPr bwMode="auto">
            <a:xfrm>
              <a:off x="5657850" y="21145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562600" y="2762250"/>
              <a:ext cx="160338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6473825" y="2727325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7062788" y="3114675"/>
              <a:ext cx="160337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5953125" y="33210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604000" y="3603625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6051550" y="4084638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7932738" y="4216400"/>
              <a:ext cx="160337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6632575" y="4225925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7026275" y="23685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7564438" y="2968625"/>
              <a:ext cx="157162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7459663" y="3968750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5856288" y="1560513"/>
              <a:ext cx="160337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6713538" y="1433513"/>
              <a:ext cx="161925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6"/>
            <p:cNvSpPr>
              <a:spLocks noChangeArrowheads="1"/>
            </p:cNvSpPr>
            <p:nvPr/>
          </p:nvSpPr>
          <p:spPr bwMode="auto">
            <a:xfrm>
              <a:off x="6469063" y="2141538"/>
              <a:ext cx="160337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7388225" y="15890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auto">
            <a:xfrm>
              <a:off x="7512050" y="21605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8126413" y="19573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0"/>
            <p:cNvSpPr>
              <a:spLocks noChangeArrowheads="1"/>
            </p:cNvSpPr>
            <p:nvPr/>
          </p:nvSpPr>
          <p:spPr bwMode="auto">
            <a:xfrm>
              <a:off x="7737475" y="3544888"/>
              <a:ext cx="160338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7939088" y="2614613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8332788" y="2393950"/>
              <a:ext cx="158750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23"/>
            <p:cNvSpPr>
              <a:spLocks noChangeArrowheads="1"/>
            </p:cNvSpPr>
            <p:nvPr/>
          </p:nvSpPr>
          <p:spPr bwMode="auto">
            <a:xfrm>
              <a:off x="8247063" y="3087688"/>
              <a:ext cx="160337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24"/>
            <p:cNvSpPr>
              <a:spLocks noChangeArrowheads="1"/>
            </p:cNvSpPr>
            <p:nvPr/>
          </p:nvSpPr>
          <p:spPr bwMode="auto">
            <a:xfrm>
              <a:off x="8367713" y="3690938"/>
              <a:ext cx="160337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25"/>
            <p:cNvSpPr>
              <a:spLocks noChangeArrowheads="1"/>
            </p:cNvSpPr>
            <p:nvPr/>
          </p:nvSpPr>
          <p:spPr bwMode="auto">
            <a:xfrm>
              <a:off x="8905875" y="2773363"/>
              <a:ext cx="160338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6"/>
            <p:cNvSpPr>
              <a:spLocks noChangeShapeType="1"/>
            </p:cNvSpPr>
            <p:nvPr/>
          </p:nvSpPr>
          <p:spPr bwMode="auto">
            <a:xfrm flipH="1">
              <a:off x="5770563" y="1720850"/>
              <a:ext cx="125412" cy="409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 flipV="1">
              <a:off x="6030913" y="1552575"/>
              <a:ext cx="714375" cy="85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5818188" y="2222500"/>
              <a:ext cx="6381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 flipH="1">
              <a:off x="6569075" y="1584325"/>
              <a:ext cx="207963" cy="55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 flipH="1">
              <a:off x="5643563" y="2265363"/>
              <a:ext cx="47625" cy="515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5643563" y="2933700"/>
              <a:ext cx="317500" cy="395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 flipV="1">
              <a:off x="6073775" y="2857500"/>
              <a:ext cx="415925" cy="47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>
              <a:off x="5721350" y="2843213"/>
              <a:ext cx="7524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6551613" y="2298700"/>
              <a:ext cx="0" cy="423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6840538" y="1582738"/>
              <a:ext cx="239712" cy="804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 flipH="1" flipV="1">
              <a:off x="6042025" y="3481388"/>
              <a:ext cx="61913" cy="6064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 flipV="1">
              <a:off x="6200775" y="3708400"/>
              <a:ext cx="400050" cy="425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6091238" y="3436938"/>
              <a:ext cx="509587" cy="2095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 flipV="1">
              <a:off x="6729413" y="3252788"/>
              <a:ext cx="350837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6607175" y="2867025"/>
              <a:ext cx="487363" cy="247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153150" y="4225925"/>
              <a:ext cx="479425" cy="58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696075" y="3784600"/>
              <a:ext cx="0" cy="423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 flipV="1">
              <a:off x="6792913" y="4087813"/>
              <a:ext cx="669925" cy="211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875463" y="1560513"/>
              <a:ext cx="539750" cy="6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5"/>
            <p:cNvSpPr>
              <a:spLocks noChangeShapeType="1"/>
            </p:cNvSpPr>
            <p:nvPr/>
          </p:nvSpPr>
          <p:spPr bwMode="auto">
            <a:xfrm>
              <a:off x="7462838" y="1735138"/>
              <a:ext cx="95250" cy="441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6"/>
            <p:cNvSpPr>
              <a:spLocks noChangeShapeType="1"/>
            </p:cNvSpPr>
            <p:nvPr/>
          </p:nvSpPr>
          <p:spPr bwMode="auto">
            <a:xfrm flipV="1">
              <a:off x="7177088" y="2265363"/>
              <a:ext cx="317500" cy="136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7558088" y="1689100"/>
              <a:ext cx="576262" cy="303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8"/>
            <p:cNvSpPr>
              <a:spLocks noChangeShapeType="1"/>
            </p:cNvSpPr>
            <p:nvPr/>
          </p:nvSpPr>
          <p:spPr bwMode="auto">
            <a:xfrm flipV="1">
              <a:off x="7240588" y="3087688"/>
              <a:ext cx="334962" cy="88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 flipH="1">
              <a:off x="7094538" y="2541588"/>
              <a:ext cx="34925" cy="588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0"/>
            <p:cNvSpPr>
              <a:spLocks noChangeShapeType="1"/>
            </p:cNvSpPr>
            <p:nvPr/>
          </p:nvSpPr>
          <p:spPr bwMode="auto">
            <a:xfrm flipV="1">
              <a:off x="7718425" y="2768600"/>
              <a:ext cx="239713" cy="2270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51"/>
            <p:cNvSpPr>
              <a:spLocks noChangeShapeType="1"/>
            </p:cNvSpPr>
            <p:nvPr/>
          </p:nvSpPr>
          <p:spPr bwMode="auto">
            <a:xfrm flipV="1">
              <a:off x="7591425" y="3692525"/>
              <a:ext cx="192088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2"/>
            <p:cNvSpPr>
              <a:spLocks noChangeShapeType="1"/>
            </p:cNvSpPr>
            <p:nvPr/>
          </p:nvSpPr>
          <p:spPr bwMode="auto">
            <a:xfrm>
              <a:off x="7605713" y="4071938"/>
              <a:ext cx="338137" cy="169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3"/>
            <p:cNvSpPr>
              <a:spLocks noChangeShapeType="1"/>
            </p:cNvSpPr>
            <p:nvPr/>
          </p:nvSpPr>
          <p:spPr bwMode="auto">
            <a:xfrm>
              <a:off x="7686675" y="3114675"/>
              <a:ext cx="111125" cy="425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54"/>
            <p:cNvSpPr>
              <a:spLocks noChangeShapeType="1"/>
            </p:cNvSpPr>
            <p:nvPr/>
          </p:nvSpPr>
          <p:spPr bwMode="auto">
            <a:xfrm flipV="1">
              <a:off x="7878763" y="3222625"/>
              <a:ext cx="365125" cy="379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8070850" y="2752725"/>
              <a:ext cx="222250" cy="3349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56"/>
            <p:cNvSpPr>
              <a:spLocks noChangeShapeType="1"/>
            </p:cNvSpPr>
            <p:nvPr/>
          </p:nvSpPr>
          <p:spPr bwMode="auto">
            <a:xfrm flipV="1">
              <a:off x="7654925" y="2038350"/>
              <a:ext cx="479425" cy="168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 flipV="1">
              <a:off x="8389938" y="2889250"/>
              <a:ext cx="525462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 flipV="1">
              <a:off x="8101013" y="2509838"/>
              <a:ext cx="225425" cy="136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59"/>
            <p:cNvSpPr>
              <a:spLocks noChangeShapeType="1"/>
            </p:cNvSpPr>
            <p:nvPr/>
          </p:nvSpPr>
          <p:spPr bwMode="auto">
            <a:xfrm>
              <a:off x="8229600" y="2114550"/>
              <a:ext cx="144463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0"/>
            <p:cNvSpPr>
              <a:spLocks noChangeShapeType="1"/>
            </p:cNvSpPr>
            <p:nvPr/>
          </p:nvSpPr>
          <p:spPr bwMode="auto">
            <a:xfrm>
              <a:off x="8485188" y="2509838"/>
              <a:ext cx="430212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1"/>
            <p:cNvSpPr>
              <a:spLocks noChangeShapeType="1"/>
            </p:cNvSpPr>
            <p:nvPr/>
          </p:nvSpPr>
          <p:spPr bwMode="auto">
            <a:xfrm flipV="1">
              <a:off x="8086725" y="3844925"/>
              <a:ext cx="3175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62"/>
            <p:cNvSpPr>
              <a:spLocks noChangeShapeType="1"/>
            </p:cNvSpPr>
            <p:nvPr/>
          </p:nvSpPr>
          <p:spPr bwMode="auto">
            <a:xfrm flipV="1">
              <a:off x="8501063" y="2919413"/>
              <a:ext cx="431800" cy="7889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63"/>
            <p:cNvSpPr>
              <a:spLocks noChangeShapeType="1"/>
            </p:cNvSpPr>
            <p:nvPr/>
          </p:nvSpPr>
          <p:spPr bwMode="auto">
            <a:xfrm>
              <a:off x="7893050" y="3663950"/>
              <a:ext cx="481013" cy="74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>
              <a:off x="7191375" y="3267075"/>
              <a:ext cx="320675" cy="744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V="1">
              <a:off x="6645275" y="2417763"/>
              <a:ext cx="1711325" cy="37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81"/>
            <p:cNvSpPr>
              <a:spLocks noChangeArrowheads="1"/>
            </p:cNvSpPr>
            <p:nvPr/>
          </p:nvSpPr>
          <p:spPr bwMode="auto">
            <a:xfrm>
              <a:off x="6146800" y="4740275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5838825" y="5124450"/>
              <a:ext cx="536575" cy="287338"/>
            </a:xfrm>
            <a:custGeom>
              <a:avLst/>
              <a:gdLst>
                <a:gd name="T0" fmla="*/ 2147483647 w 338"/>
                <a:gd name="T1" fmla="*/ 2147483647 h 181"/>
                <a:gd name="T2" fmla="*/ 2147483647 w 338"/>
                <a:gd name="T3" fmla="*/ 0 h 181"/>
                <a:gd name="T4" fmla="*/ 2147483647 w 338"/>
                <a:gd name="T5" fmla="*/ 2147483647 h 181"/>
                <a:gd name="T6" fmla="*/ 2147483647 w 338"/>
                <a:gd name="T7" fmla="*/ 2147483647 h 181"/>
                <a:gd name="T8" fmla="*/ 2147483647 w 338"/>
                <a:gd name="T9" fmla="*/ 2147483647 h 181"/>
                <a:gd name="T10" fmla="*/ 2147483647 w 338"/>
                <a:gd name="T11" fmla="*/ 2147483647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8"/>
                <a:gd name="T19" fmla="*/ 0 h 181"/>
                <a:gd name="T20" fmla="*/ 338 w 338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8" h="181">
                  <a:moveTo>
                    <a:pt x="16" y="73"/>
                  </a:moveTo>
                  <a:cubicBezTo>
                    <a:pt x="32" y="49"/>
                    <a:pt x="109" y="0"/>
                    <a:pt x="161" y="0"/>
                  </a:cubicBezTo>
                  <a:cubicBezTo>
                    <a:pt x="213" y="0"/>
                    <a:pt x="322" y="45"/>
                    <a:pt x="330" y="73"/>
                  </a:cubicBezTo>
                  <a:cubicBezTo>
                    <a:pt x="338" y="101"/>
                    <a:pt x="253" y="157"/>
                    <a:pt x="209" y="169"/>
                  </a:cubicBezTo>
                  <a:cubicBezTo>
                    <a:pt x="165" y="181"/>
                    <a:pt x="96" y="161"/>
                    <a:pt x="64" y="145"/>
                  </a:cubicBezTo>
                  <a:cubicBezTo>
                    <a:pt x="32" y="129"/>
                    <a:pt x="0" y="97"/>
                    <a:pt x="16" y="73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83"/>
            <p:cNvSpPr txBox="1">
              <a:spLocks noChangeArrowheads="1"/>
            </p:cNvSpPr>
            <p:nvPr/>
          </p:nvSpPr>
          <p:spPr bwMode="auto">
            <a:xfrm>
              <a:off x="6481763" y="4697413"/>
              <a:ext cx="1046162" cy="2571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buFontTx/>
                <a:buNone/>
              </a:pPr>
              <a:r>
                <a:rPr lang="en-US" sz="1200">
                  <a:solidFill>
                    <a:srgbClr val="FF3300"/>
                  </a:solidFill>
                </a:rPr>
                <a:t>: </a:t>
              </a:r>
              <a:r>
                <a:rPr lang="en-US" sz="1200">
                  <a:solidFill>
                    <a:schemeClr val="tx1"/>
                  </a:solidFill>
                </a:rPr>
                <a:t>active node</a:t>
              </a:r>
            </a:p>
          </p:txBody>
        </p:sp>
        <p:sp>
          <p:nvSpPr>
            <p:cNvPr id="80" name="Text Box 84"/>
            <p:cNvSpPr txBox="1">
              <a:spLocks noChangeArrowheads="1"/>
            </p:cNvSpPr>
            <p:nvPr/>
          </p:nvSpPr>
          <p:spPr bwMode="auto">
            <a:xfrm>
              <a:off x="6477000" y="5097464"/>
              <a:ext cx="1195388" cy="2571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buFontTx/>
                <a:buNone/>
              </a:pPr>
              <a:r>
                <a:rPr lang="en-US" sz="1200">
                  <a:solidFill>
                    <a:srgbClr val="FF3300"/>
                  </a:solidFill>
                </a:rPr>
                <a:t>: </a:t>
              </a:r>
              <a:r>
                <a:rPr lang="en-US" sz="1200">
                  <a:solidFill>
                    <a:schemeClr val="tx1"/>
                  </a:solidFill>
                </a:rPr>
                <a:t>neighborhood</a:t>
              </a:r>
            </a:p>
          </p:txBody>
        </p:sp>
        <p:sp>
          <p:nvSpPr>
            <p:cNvPr id="81" name="Oval 86"/>
            <p:cNvSpPr>
              <a:spLocks noChangeArrowheads="1"/>
            </p:cNvSpPr>
            <p:nvPr/>
          </p:nvSpPr>
          <p:spPr bwMode="auto">
            <a:xfrm>
              <a:off x="5664200" y="2114550"/>
              <a:ext cx="152401" cy="15398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87"/>
            <p:cNvSpPr>
              <a:spLocks noChangeArrowheads="1"/>
            </p:cNvSpPr>
            <p:nvPr/>
          </p:nvSpPr>
          <p:spPr bwMode="auto">
            <a:xfrm>
              <a:off x="6059488" y="4085502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Oval 88"/>
            <p:cNvSpPr>
              <a:spLocks noChangeArrowheads="1"/>
            </p:cNvSpPr>
            <p:nvPr/>
          </p:nvSpPr>
          <p:spPr bwMode="auto">
            <a:xfrm>
              <a:off x="7737474" y="3546475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Oval 89"/>
            <p:cNvSpPr>
              <a:spLocks noChangeArrowheads="1"/>
            </p:cNvSpPr>
            <p:nvPr/>
          </p:nvSpPr>
          <p:spPr bwMode="auto">
            <a:xfrm>
              <a:off x="7392988" y="1587500"/>
              <a:ext cx="152401" cy="15398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Oval 90"/>
            <p:cNvSpPr>
              <a:spLocks noChangeArrowheads="1"/>
            </p:cNvSpPr>
            <p:nvPr/>
          </p:nvSpPr>
          <p:spPr bwMode="auto">
            <a:xfrm>
              <a:off x="5570538" y="2762250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6723063" y="1446212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533400" y="6324600"/>
            <a:ext cx="7768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Cf</a:t>
            </a:r>
            <a:r>
              <a:rPr lang="en-US" sz="2000" dirty="0" smtClean="0"/>
              <a:t>: Parallel programming patterns (</a:t>
            </a:r>
            <a:r>
              <a:rPr lang="en-US" sz="2000" dirty="0" err="1" smtClean="0"/>
              <a:t>Snir,Intel</a:t>
            </a:r>
            <a:r>
              <a:rPr lang="en-US" sz="2000" dirty="0" smtClean="0"/>
              <a:t>), Berkeley motifs (Patterson)</a:t>
            </a:r>
            <a:endParaRPr lang="en-US" sz="2000" dirty="0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1511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Parallelization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47900" y="1861066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47900" y="314256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7900" y="4590365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47900" y="5930721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5607556"/>
            <a:ext cx="1535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Optimistic</a:t>
            </a:r>
          </a:p>
          <a:p>
            <a:r>
              <a:rPr lang="en-US" b="1" dirty="0" smtClean="0"/>
              <a:t>parallelization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1020" y="4405699"/>
            <a:ext cx="1955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Interference graph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51020" y="2957899"/>
            <a:ext cx="197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Inspector-executor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51020" y="1676400"/>
            <a:ext cx="211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Static parallelization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4661" y="167640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Compile-time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727" y="2819400"/>
            <a:ext cx="2173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After input is given</a:t>
            </a:r>
          </a:p>
          <a:p>
            <a:pPr algn="r"/>
            <a:r>
              <a:rPr lang="en-US" b="1" dirty="0" smtClean="0"/>
              <a:t>but before execution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2937" y="4267200"/>
            <a:ext cx="1690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During program</a:t>
            </a:r>
          </a:p>
          <a:p>
            <a:pPr algn="r"/>
            <a:r>
              <a:rPr lang="en-US" b="1" dirty="0" smtClean="0"/>
              <a:t>execution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1938" y="5607556"/>
            <a:ext cx="1591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After program </a:t>
            </a:r>
          </a:p>
          <a:p>
            <a:pPr algn="r"/>
            <a:r>
              <a:rPr lang="en-US" b="1" dirty="0" smtClean="0"/>
              <a:t>is finished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48200" y="5754469"/>
            <a:ext cx="4151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Data-driven, ordered algorithms</a:t>
            </a:r>
          </a:p>
          <a:p>
            <a:r>
              <a:rPr lang="en-US" dirty="0" smtClean="0"/>
              <a:t>(discrete-event simulation, </a:t>
            </a:r>
            <a:r>
              <a:rPr lang="en-US" dirty="0" err="1" smtClean="0"/>
              <a:t>Dijkstra</a:t>
            </a:r>
            <a:r>
              <a:rPr lang="en-US" dirty="0" smtClean="0"/>
              <a:t> SSSP,..)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569255" y="1524000"/>
            <a:ext cx="4411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Structured topology,</a:t>
            </a:r>
          </a:p>
          <a:p>
            <a:r>
              <a:rPr lang="en-US" dirty="0" smtClean="0"/>
              <a:t>topology-driven algorithms</a:t>
            </a:r>
          </a:p>
          <a:p>
            <a:r>
              <a:rPr lang="en-US" dirty="0" smtClean="0"/>
              <a:t>(dense linear </a:t>
            </a:r>
            <a:r>
              <a:rPr lang="en-US" dirty="0" err="1" smtClean="0"/>
              <a:t>algebra,FFT,finite</a:t>
            </a:r>
            <a:r>
              <a:rPr lang="en-US" dirty="0" smtClean="0"/>
              <a:t>-differences,..)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5257800" y="2362200"/>
            <a:ext cx="2895600" cy="3205285"/>
            <a:chOff x="6172200" y="2286000"/>
            <a:chExt cx="2895600" cy="3205285"/>
          </a:xfrm>
        </p:grpSpPr>
        <p:sp>
          <p:nvSpPr>
            <p:cNvPr id="21" name="Freeform 75"/>
            <p:cNvSpPr>
              <a:spLocks/>
            </p:cNvSpPr>
            <p:nvPr/>
          </p:nvSpPr>
          <p:spPr bwMode="auto">
            <a:xfrm>
              <a:off x="6172200" y="3124200"/>
              <a:ext cx="794622" cy="1077489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5"/>
            <p:cNvSpPr>
              <a:spLocks/>
            </p:cNvSpPr>
            <p:nvPr/>
          </p:nvSpPr>
          <p:spPr bwMode="auto">
            <a:xfrm>
              <a:off x="6477000" y="4343400"/>
              <a:ext cx="1261645" cy="1147885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Oval 2"/>
            <p:cNvSpPr>
              <a:spLocks noChangeArrowheads="1"/>
            </p:cNvSpPr>
            <p:nvPr/>
          </p:nvSpPr>
          <p:spPr bwMode="auto">
            <a:xfrm>
              <a:off x="6634060" y="3264474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6566047" y="3850628"/>
              <a:ext cx="114489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7216706" y="3819022"/>
              <a:ext cx="115622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5"/>
            <p:cNvSpPr>
              <a:spLocks noChangeArrowheads="1"/>
            </p:cNvSpPr>
            <p:nvPr/>
          </p:nvSpPr>
          <p:spPr bwMode="auto">
            <a:xfrm>
              <a:off x="7637255" y="4169565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6844901" y="4356329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7"/>
            <p:cNvSpPr>
              <a:spLocks noChangeArrowheads="1"/>
            </p:cNvSpPr>
            <p:nvPr/>
          </p:nvSpPr>
          <p:spPr bwMode="auto">
            <a:xfrm>
              <a:off x="7309658" y="4612053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6915181" y="5047359"/>
              <a:ext cx="115622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9"/>
            <p:cNvSpPr>
              <a:spLocks noChangeArrowheads="1"/>
            </p:cNvSpPr>
            <p:nvPr/>
          </p:nvSpPr>
          <p:spPr bwMode="auto">
            <a:xfrm>
              <a:off x="8258443" y="5166601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10"/>
            <p:cNvSpPr>
              <a:spLocks noChangeArrowheads="1"/>
            </p:cNvSpPr>
            <p:nvPr/>
          </p:nvSpPr>
          <p:spPr bwMode="auto">
            <a:xfrm>
              <a:off x="7330062" y="5175221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7611183" y="3494338"/>
              <a:ext cx="114489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7995458" y="4037393"/>
              <a:ext cx="112221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7920644" y="4942483"/>
              <a:ext cx="115622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6775754" y="2763083"/>
              <a:ext cx="114489" cy="15084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auto">
            <a:xfrm>
              <a:off x="7387873" y="2648151"/>
              <a:ext cx="115622" cy="15084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16"/>
            <p:cNvSpPr>
              <a:spLocks noChangeArrowheads="1"/>
            </p:cNvSpPr>
            <p:nvPr/>
          </p:nvSpPr>
          <p:spPr bwMode="auto">
            <a:xfrm>
              <a:off x="7213306" y="3288898"/>
              <a:ext cx="114489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17"/>
            <p:cNvSpPr>
              <a:spLocks noChangeArrowheads="1"/>
            </p:cNvSpPr>
            <p:nvPr/>
          </p:nvSpPr>
          <p:spPr bwMode="auto">
            <a:xfrm>
              <a:off x="7869633" y="2788943"/>
              <a:ext cx="113355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8"/>
            <p:cNvSpPr>
              <a:spLocks noChangeArrowheads="1"/>
            </p:cNvSpPr>
            <p:nvPr/>
          </p:nvSpPr>
          <p:spPr bwMode="auto">
            <a:xfrm>
              <a:off x="7958051" y="3306138"/>
              <a:ext cx="113355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19"/>
            <p:cNvSpPr>
              <a:spLocks noChangeArrowheads="1"/>
            </p:cNvSpPr>
            <p:nvPr/>
          </p:nvSpPr>
          <p:spPr bwMode="auto">
            <a:xfrm>
              <a:off x="8396736" y="3122246"/>
              <a:ext cx="113355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20"/>
            <p:cNvSpPr>
              <a:spLocks noChangeArrowheads="1"/>
            </p:cNvSpPr>
            <p:nvPr/>
          </p:nvSpPr>
          <p:spPr bwMode="auto">
            <a:xfrm>
              <a:off x="8119015" y="4558898"/>
              <a:ext cx="114489" cy="15084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21"/>
            <p:cNvSpPr>
              <a:spLocks noChangeArrowheads="1"/>
            </p:cNvSpPr>
            <p:nvPr/>
          </p:nvSpPr>
          <p:spPr bwMode="auto">
            <a:xfrm>
              <a:off x="8262977" y="3717020"/>
              <a:ext cx="113355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22"/>
            <p:cNvSpPr>
              <a:spLocks noChangeArrowheads="1"/>
            </p:cNvSpPr>
            <p:nvPr/>
          </p:nvSpPr>
          <p:spPr bwMode="auto">
            <a:xfrm>
              <a:off x="8544098" y="3517325"/>
              <a:ext cx="113355" cy="150849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auto">
            <a:xfrm>
              <a:off x="8482886" y="4145142"/>
              <a:ext cx="114489" cy="14941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24"/>
            <p:cNvSpPr>
              <a:spLocks noChangeArrowheads="1"/>
            </p:cNvSpPr>
            <p:nvPr/>
          </p:nvSpPr>
          <p:spPr bwMode="auto">
            <a:xfrm>
              <a:off x="8569036" y="4691070"/>
              <a:ext cx="114489" cy="15084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8953311" y="3860685"/>
              <a:ext cx="114489" cy="15084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 flipH="1">
              <a:off x="6714542" y="2908185"/>
              <a:ext cx="89550" cy="370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7"/>
            <p:cNvSpPr>
              <a:spLocks noChangeShapeType="1"/>
            </p:cNvSpPr>
            <p:nvPr/>
          </p:nvSpPr>
          <p:spPr bwMode="auto">
            <a:xfrm flipV="1">
              <a:off x="6900445" y="2755900"/>
              <a:ext cx="510099" cy="775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8"/>
            <p:cNvSpPr>
              <a:spLocks noChangeShapeType="1"/>
            </p:cNvSpPr>
            <p:nvPr/>
          </p:nvSpPr>
          <p:spPr bwMode="auto">
            <a:xfrm>
              <a:off x="6748549" y="3362167"/>
              <a:ext cx="4556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9"/>
            <p:cNvSpPr>
              <a:spLocks noChangeShapeType="1"/>
            </p:cNvSpPr>
            <p:nvPr/>
          </p:nvSpPr>
          <p:spPr bwMode="auto">
            <a:xfrm flipH="1">
              <a:off x="7284720" y="2784633"/>
              <a:ext cx="148496" cy="4999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0"/>
            <p:cNvSpPr>
              <a:spLocks noChangeShapeType="1"/>
            </p:cNvSpPr>
            <p:nvPr/>
          </p:nvSpPr>
          <p:spPr bwMode="auto">
            <a:xfrm flipH="1">
              <a:off x="6623858" y="3400957"/>
              <a:ext cx="34007" cy="46691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6623858" y="4005786"/>
              <a:ext cx="226711" cy="3577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32"/>
            <p:cNvSpPr>
              <a:spLocks noChangeShapeType="1"/>
            </p:cNvSpPr>
            <p:nvPr/>
          </p:nvSpPr>
          <p:spPr bwMode="auto">
            <a:xfrm flipV="1">
              <a:off x="6931051" y="3936827"/>
              <a:ext cx="296991" cy="4266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>
              <a:off x="6679402" y="3923898"/>
              <a:ext cx="537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34"/>
            <p:cNvSpPr>
              <a:spLocks noChangeShapeType="1"/>
            </p:cNvSpPr>
            <p:nvPr/>
          </p:nvSpPr>
          <p:spPr bwMode="auto">
            <a:xfrm>
              <a:off x="7272251" y="3431126"/>
              <a:ext cx="0" cy="3835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5"/>
            <p:cNvSpPr>
              <a:spLocks noChangeShapeType="1"/>
            </p:cNvSpPr>
            <p:nvPr/>
          </p:nvSpPr>
          <p:spPr bwMode="auto">
            <a:xfrm>
              <a:off x="7478558" y="2783196"/>
              <a:ext cx="171166" cy="7283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 flipH="1" flipV="1">
              <a:off x="6908380" y="4501432"/>
              <a:ext cx="44209" cy="54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 flipV="1">
              <a:off x="7021735" y="4706872"/>
              <a:ext cx="285656" cy="3850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>
              <a:off x="6943520" y="4461205"/>
              <a:ext cx="363870" cy="189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9"/>
            <p:cNvSpPr>
              <a:spLocks noChangeShapeType="1"/>
            </p:cNvSpPr>
            <p:nvPr/>
          </p:nvSpPr>
          <p:spPr bwMode="auto">
            <a:xfrm flipV="1">
              <a:off x="7399209" y="4294554"/>
              <a:ext cx="250515" cy="3304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0"/>
            <p:cNvSpPr>
              <a:spLocks noChangeShapeType="1"/>
            </p:cNvSpPr>
            <p:nvPr/>
          </p:nvSpPr>
          <p:spPr bwMode="auto">
            <a:xfrm>
              <a:off x="7311925" y="3945447"/>
              <a:ext cx="348001" cy="2241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41"/>
            <p:cNvSpPr>
              <a:spLocks noChangeShapeType="1"/>
            </p:cNvSpPr>
            <p:nvPr/>
          </p:nvSpPr>
          <p:spPr bwMode="auto">
            <a:xfrm>
              <a:off x="6987729" y="5175221"/>
              <a:ext cx="342333" cy="53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42"/>
            <p:cNvSpPr>
              <a:spLocks noChangeShapeType="1"/>
            </p:cNvSpPr>
            <p:nvPr/>
          </p:nvSpPr>
          <p:spPr bwMode="auto">
            <a:xfrm>
              <a:off x="7375404" y="4775832"/>
              <a:ext cx="0" cy="3835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43"/>
            <p:cNvSpPr>
              <a:spLocks noChangeShapeType="1"/>
            </p:cNvSpPr>
            <p:nvPr/>
          </p:nvSpPr>
          <p:spPr bwMode="auto">
            <a:xfrm flipV="1">
              <a:off x="7444551" y="5050233"/>
              <a:ext cx="478360" cy="19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44"/>
            <p:cNvSpPr>
              <a:spLocks noChangeShapeType="1"/>
            </p:cNvSpPr>
            <p:nvPr/>
          </p:nvSpPr>
          <p:spPr bwMode="auto">
            <a:xfrm>
              <a:off x="7503496" y="2763083"/>
              <a:ext cx="385408" cy="63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5"/>
            <p:cNvSpPr>
              <a:spLocks noChangeShapeType="1"/>
            </p:cNvSpPr>
            <p:nvPr/>
          </p:nvSpPr>
          <p:spPr bwMode="auto">
            <a:xfrm>
              <a:off x="7922911" y="2921115"/>
              <a:ext cx="68013" cy="3993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6"/>
            <p:cNvSpPr>
              <a:spLocks noChangeShapeType="1"/>
            </p:cNvSpPr>
            <p:nvPr/>
          </p:nvSpPr>
          <p:spPr bwMode="auto">
            <a:xfrm flipV="1">
              <a:off x="7718871" y="3400957"/>
              <a:ext cx="226711" cy="123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7"/>
            <p:cNvSpPr>
              <a:spLocks noChangeShapeType="1"/>
            </p:cNvSpPr>
            <p:nvPr/>
          </p:nvSpPr>
          <p:spPr bwMode="auto">
            <a:xfrm>
              <a:off x="7990924" y="2879452"/>
              <a:ext cx="411480" cy="274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8"/>
            <p:cNvSpPr>
              <a:spLocks noChangeShapeType="1"/>
            </p:cNvSpPr>
            <p:nvPr/>
          </p:nvSpPr>
          <p:spPr bwMode="auto">
            <a:xfrm flipV="1">
              <a:off x="7764213" y="4145142"/>
              <a:ext cx="239179" cy="804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 flipH="1">
              <a:off x="7659926" y="3650934"/>
              <a:ext cx="24938" cy="5329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50"/>
            <p:cNvSpPr>
              <a:spLocks noChangeShapeType="1"/>
            </p:cNvSpPr>
            <p:nvPr/>
          </p:nvSpPr>
          <p:spPr bwMode="auto">
            <a:xfrm flipV="1">
              <a:off x="8105413" y="3856375"/>
              <a:ext cx="171167" cy="2054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51"/>
            <p:cNvSpPr>
              <a:spLocks noChangeShapeType="1"/>
            </p:cNvSpPr>
            <p:nvPr/>
          </p:nvSpPr>
          <p:spPr bwMode="auto">
            <a:xfrm flipV="1">
              <a:off x="8014728" y="4692506"/>
              <a:ext cx="137160" cy="2600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2"/>
            <p:cNvSpPr>
              <a:spLocks noChangeShapeType="1"/>
            </p:cNvSpPr>
            <p:nvPr/>
          </p:nvSpPr>
          <p:spPr bwMode="auto">
            <a:xfrm>
              <a:off x="8024931" y="5035866"/>
              <a:ext cx="241447" cy="1537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>
              <a:off x="8082741" y="4169565"/>
              <a:ext cx="79349" cy="3850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 flipV="1">
              <a:off x="8219902" y="4267257"/>
              <a:ext cx="260717" cy="3433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55"/>
            <p:cNvSpPr>
              <a:spLocks noChangeShapeType="1"/>
            </p:cNvSpPr>
            <p:nvPr/>
          </p:nvSpPr>
          <p:spPr bwMode="auto">
            <a:xfrm>
              <a:off x="8357061" y="3842008"/>
              <a:ext cx="158698" cy="303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 flipV="1">
              <a:off x="8060070" y="3195515"/>
              <a:ext cx="342333" cy="152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57"/>
            <p:cNvSpPr>
              <a:spLocks noChangeShapeType="1"/>
            </p:cNvSpPr>
            <p:nvPr/>
          </p:nvSpPr>
          <p:spPr bwMode="auto">
            <a:xfrm flipV="1">
              <a:off x="8584906" y="3965560"/>
              <a:ext cx="375206" cy="2183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58"/>
            <p:cNvSpPr>
              <a:spLocks noChangeShapeType="1"/>
            </p:cNvSpPr>
            <p:nvPr/>
          </p:nvSpPr>
          <p:spPr bwMode="auto">
            <a:xfrm flipV="1">
              <a:off x="8378599" y="3622201"/>
              <a:ext cx="160965" cy="1235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59"/>
            <p:cNvSpPr>
              <a:spLocks noChangeShapeType="1"/>
            </p:cNvSpPr>
            <p:nvPr/>
          </p:nvSpPr>
          <p:spPr bwMode="auto">
            <a:xfrm>
              <a:off x="8470417" y="3264474"/>
              <a:ext cx="103154" cy="2600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0"/>
            <p:cNvSpPr>
              <a:spLocks noChangeShapeType="1"/>
            </p:cNvSpPr>
            <p:nvPr/>
          </p:nvSpPr>
          <p:spPr bwMode="auto">
            <a:xfrm>
              <a:off x="8652919" y="3622201"/>
              <a:ext cx="307193" cy="2456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1"/>
            <p:cNvSpPr>
              <a:spLocks noChangeShapeType="1"/>
            </p:cNvSpPr>
            <p:nvPr/>
          </p:nvSpPr>
          <p:spPr bwMode="auto">
            <a:xfrm flipV="1">
              <a:off x="8368397" y="4830424"/>
              <a:ext cx="226711" cy="3447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62"/>
            <p:cNvSpPr>
              <a:spLocks noChangeShapeType="1"/>
            </p:cNvSpPr>
            <p:nvPr/>
          </p:nvSpPr>
          <p:spPr bwMode="auto">
            <a:xfrm flipV="1">
              <a:off x="8664255" y="3992857"/>
              <a:ext cx="308327" cy="7140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63"/>
            <p:cNvSpPr>
              <a:spLocks noChangeShapeType="1"/>
            </p:cNvSpPr>
            <p:nvPr/>
          </p:nvSpPr>
          <p:spPr bwMode="auto">
            <a:xfrm>
              <a:off x="8230103" y="4666646"/>
              <a:ext cx="343467" cy="675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64"/>
            <p:cNvSpPr>
              <a:spLocks noChangeShapeType="1"/>
            </p:cNvSpPr>
            <p:nvPr/>
          </p:nvSpPr>
          <p:spPr bwMode="auto">
            <a:xfrm>
              <a:off x="7729073" y="4307483"/>
              <a:ext cx="228978" cy="6737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5"/>
            <p:cNvSpPr>
              <a:spLocks noChangeShapeType="1"/>
            </p:cNvSpPr>
            <p:nvPr/>
          </p:nvSpPr>
          <p:spPr bwMode="auto">
            <a:xfrm flipV="1">
              <a:off x="7339130" y="3538875"/>
              <a:ext cx="1221971" cy="3361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86"/>
            <p:cNvSpPr>
              <a:spLocks noChangeArrowheads="1"/>
            </p:cNvSpPr>
            <p:nvPr/>
          </p:nvSpPr>
          <p:spPr bwMode="auto">
            <a:xfrm>
              <a:off x="6638594" y="3264474"/>
              <a:ext cx="108821" cy="139356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2" name="Oval 87"/>
            <p:cNvSpPr>
              <a:spLocks noChangeArrowheads="1"/>
            </p:cNvSpPr>
            <p:nvPr/>
          </p:nvSpPr>
          <p:spPr bwMode="auto">
            <a:xfrm>
              <a:off x="6920849" y="5048141"/>
              <a:ext cx="108821" cy="13935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3" name="Oval 88"/>
            <p:cNvSpPr>
              <a:spLocks noChangeArrowheads="1"/>
            </p:cNvSpPr>
            <p:nvPr/>
          </p:nvSpPr>
          <p:spPr bwMode="auto">
            <a:xfrm>
              <a:off x="8119015" y="4560334"/>
              <a:ext cx="108821" cy="13935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4" name="Oval 89"/>
            <p:cNvSpPr>
              <a:spLocks noChangeArrowheads="1"/>
            </p:cNvSpPr>
            <p:nvPr/>
          </p:nvSpPr>
          <p:spPr bwMode="auto">
            <a:xfrm>
              <a:off x="7873034" y="2787506"/>
              <a:ext cx="108821" cy="139356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5" name="Oval 90"/>
            <p:cNvSpPr>
              <a:spLocks noChangeArrowheads="1"/>
            </p:cNvSpPr>
            <p:nvPr/>
          </p:nvSpPr>
          <p:spPr bwMode="auto">
            <a:xfrm>
              <a:off x="6571715" y="3850628"/>
              <a:ext cx="108821" cy="13935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6" name="Oval 89"/>
            <p:cNvSpPr>
              <a:spLocks noChangeArrowheads="1"/>
            </p:cNvSpPr>
            <p:nvPr/>
          </p:nvSpPr>
          <p:spPr bwMode="auto">
            <a:xfrm>
              <a:off x="7394675" y="2659643"/>
              <a:ext cx="108821" cy="13935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629400" y="4953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300004" y="3745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391400" y="2286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077200" y="4191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838200" y="838200"/>
            <a:ext cx="7167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When can you produce a parallel schedule for program?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5400000">
            <a:off x="-74869" y="3950058"/>
            <a:ext cx="4800600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38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Galois system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52578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Programming model: </a:t>
            </a:r>
          </a:p>
          <a:p>
            <a:pPr lvl="1"/>
            <a:r>
              <a:rPr lang="en-US" dirty="0" smtClean="0"/>
              <a:t>Algorithms </a:t>
            </a:r>
          </a:p>
          <a:p>
            <a:pPr lvl="2"/>
            <a:r>
              <a:rPr lang="en-US" dirty="0" smtClean="0"/>
              <a:t>sequential, OO language (Joe)</a:t>
            </a:r>
          </a:p>
          <a:p>
            <a:pPr lvl="2"/>
            <a:r>
              <a:rPr lang="en-US" dirty="0" smtClean="0"/>
              <a:t>Java/C++ with Galois set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1"/>
            <a:r>
              <a:rPr lang="en-US" dirty="0" smtClean="0"/>
              <a:t>Concurrent data structure library</a:t>
            </a:r>
          </a:p>
          <a:p>
            <a:pPr lvl="2"/>
            <a:r>
              <a:rPr lang="en-US" dirty="0" smtClean="0"/>
              <a:t>expert programmers (Stephanie)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Execution model:</a:t>
            </a:r>
          </a:p>
          <a:p>
            <a:pPr lvl="1"/>
            <a:r>
              <a:rPr lang="en-US" dirty="0" smtClean="0"/>
              <a:t>optimistic and static parallelization</a:t>
            </a:r>
          </a:p>
          <a:p>
            <a:r>
              <a:rPr lang="en-US" dirty="0" smtClean="0"/>
              <a:t>Galois system (Java): </a:t>
            </a:r>
          </a:p>
          <a:p>
            <a:pPr lvl="1"/>
            <a:r>
              <a:rPr lang="en-US" dirty="0" smtClean="0"/>
              <a:t>http://iss.ices.utexas.edu/galois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The image “http://www.isbreading.org/wp-content/uploads/2008/10/louvre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752600"/>
            <a:ext cx="341085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8093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E716FF-181B-4EA4-8414-4F5A8E966F8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6675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Performance </a:t>
            </a: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35907"/>
            <a:ext cx="4038599" cy="3557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438400" y="6172200"/>
            <a:ext cx="4800600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Machine: 4x6-core Intel  Xeon X7540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267200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43000" y="5334000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accent1"/>
                </a:solidFill>
              </a:rPr>
              <a:t>DMR: 500K triangles</a:t>
            </a:r>
            <a:endParaRPr lang="en-US" sz="2400" u="sng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8955" y="5345668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accent1"/>
                </a:solidFill>
              </a:rPr>
              <a:t>Barnes-Hut</a:t>
            </a:r>
          </a:p>
        </p:txBody>
      </p:sp>
    </p:spTree>
  </p:cSld>
  <p:clrMapOvr>
    <a:masterClrMapping/>
  </p:clrMapOvr>
  <p:transition advTm="4832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3213" y="-26988"/>
            <a:ext cx="8493125" cy="1143001"/>
          </a:xfrm>
        </p:spPr>
        <p:txBody>
          <a:bodyPr/>
          <a:lstStyle/>
          <a:p>
            <a:pPr eaLnBrk="1" hangingPunct="1"/>
            <a:r>
              <a:rPr lang="en-US" smtClean="0"/>
              <a:t>Andersen-style points-to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4196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Structural analysis</a:t>
            </a:r>
          </a:p>
          <a:p>
            <a:pPr lvl="1">
              <a:defRPr/>
            </a:pPr>
            <a:r>
              <a:rPr lang="en-US" dirty="0" smtClean="0"/>
              <a:t>topology: general graph</a:t>
            </a:r>
          </a:p>
          <a:p>
            <a:pPr lvl="1">
              <a:defRPr/>
            </a:pPr>
            <a:r>
              <a:rPr lang="en-US" dirty="0" smtClean="0"/>
              <a:t>operator: morph</a:t>
            </a:r>
          </a:p>
          <a:p>
            <a:pPr lvl="1">
              <a:defRPr/>
            </a:pPr>
            <a:r>
              <a:rPr lang="en-US" dirty="0" smtClean="0"/>
              <a:t>ordering: unordered</a:t>
            </a:r>
          </a:p>
          <a:p>
            <a:pPr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Optimizations</a:t>
            </a:r>
          </a:p>
          <a:p>
            <a:pPr lvl="1">
              <a:defRPr/>
            </a:pPr>
            <a:r>
              <a:rPr lang="en-US" dirty="0" smtClean="0"/>
              <a:t>cautious operator</a:t>
            </a:r>
          </a:p>
          <a:p>
            <a:pPr lvl="1">
              <a:defRPr/>
            </a:pPr>
            <a:r>
              <a:rPr lang="en-US" dirty="0" smtClean="0"/>
              <a:t>lock optimization</a:t>
            </a:r>
          </a:p>
          <a:p>
            <a:pPr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Comparison</a:t>
            </a:r>
          </a:p>
          <a:p>
            <a:pPr lvl="1" eaLnBrk="1" hangingPunct="1">
              <a:defRPr/>
            </a:pPr>
            <a:r>
              <a:rPr lang="en-US" dirty="0" err="1" smtClean="0"/>
              <a:t>Hardekopf</a:t>
            </a:r>
            <a:r>
              <a:rPr lang="en-US" dirty="0" smtClean="0"/>
              <a:t> &amp; Lin (PLDI 2007)</a:t>
            </a:r>
          </a:p>
          <a:p>
            <a:pPr lvl="1" eaLnBrk="1" hangingPunct="1">
              <a:defRPr/>
            </a:pPr>
            <a:r>
              <a:rPr lang="en-US" dirty="0" smtClean="0"/>
              <a:t>red lines in graphs</a:t>
            </a:r>
          </a:p>
          <a:p>
            <a:pPr>
              <a:defRPr/>
            </a:pPr>
            <a:r>
              <a:rPr lang="en-US" sz="3100" dirty="0" smtClean="0">
                <a:solidFill>
                  <a:schemeClr val="accent1"/>
                </a:solidFill>
              </a:rPr>
              <a:t>Mendez-</a:t>
            </a:r>
            <a:r>
              <a:rPr lang="en-US" sz="3100" dirty="0" err="1" smtClean="0">
                <a:solidFill>
                  <a:schemeClr val="accent1"/>
                </a:solidFill>
              </a:rPr>
              <a:t>Lojo</a:t>
            </a:r>
            <a:r>
              <a:rPr lang="en-US" sz="3100" dirty="0" smtClean="0">
                <a:solidFill>
                  <a:schemeClr val="accent1"/>
                </a:solidFill>
              </a:rPr>
              <a:t> et al (OOPSLA 2010)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0538" y="1085850"/>
            <a:ext cx="3149600" cy="2427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2438" y="3659188"/>
            <a:ext cx="3200400" cy="2509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6405563" y="6291263"/>
            <a:ext cx="22050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Intel 8-core Xeon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C15B0-DF85-4567-98A2-8786B8F2012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421625" y="3315237"/>
            <a:ext cx="682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421625" y="5971401"/>
            <a:ext cx="682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Threads</a:t>
            </a:r>
            <a:endParaRPr lang="en-US" sz="1200" dirty="0"/>
          </a:p>
        </p:txBody>
      </p:sp>
    </p:spTree>
  </p:cSld>
  <p:clrMapOvr>
    <a:masterClrMapping/>
  </p:clrMapOvr>
  <p:transition advTm="557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6954</TotalTime>
  <Words>419</Words>
  <Application>Microsoft Office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Acrobat Document</vt:lpstr>
      <vt:lpstr>The         of Parallelism  in Algorithms</vt:lpstr>
      <vt:lpstr>Message of paper </vt:lpstr>
      <vt:lpstr>Inadequacy of static dependence graphs</vt:lpstr>
      <vt:lpstr>Operator formulation of algorithms</vt:lpstr>
      <vt:lpstr>TAO analysis:structure in algorithms</vt:lpstr>
      <vt:lpstr>Parallelization</vt:lpstr>
      <vt:lpstr>Galois system</vt:lpstr>
      <vt:lpstr>Performance </vt:lpstr>
      <vt:lpstr>Andersen-style points-to analysis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TAO of Parallelism  in Algorithms</dc:title>
  <dc:creator/>
  <cp:lastModifiedBy>Keshav</cp:lastModifiedBy>
  <cp:revision>74</cp:revision>
  <dcterms:created xsi:type="dcterms:W3CDTF">2006-08-16T00:00:00Z</dcterms:created>
  <dcterms:modified xsi:type="dcterms:W3CDTF">2011-06-06T15:07:18Z</dcterms:modified>
</cp:coreProperties>
</file>