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304" r:id="rId3"/>
    <p:sldId id="273" r:id="rId4"/>
    <p:sldId id="274" r:id="rId5"/>
    <p:sldId id="284" r:id="rId6"/>
    <p:sldId id="275" r:id="rId7"/>
    <p:sldId id="283" r:id="rId8"/>
    <p:sldId id="286" r:id="rId9"/>
    <p:sldId id="281" r:id="rId10"/>
    <p:sldId id="305" r:id="rId11"/>
    <p:sldId id="291" r:id="rId12"/>
    <p:sldId id="293" r:id="rId13"/>
    <p:sldId id="292" r:id="rId14"/>
    <p:sldId id="306" r:id="rId15"/>
    <p:sldId id="301" r:id="rId16"/>
    <p:sldId id="310" r:id="rId17"/>
    <p:sldId id="311" r:id="rId18"/>
    <p:sldId id="262" r:id="rId19"/>
    <p:sldId id="313" r:id="rId20"/>
    <p:sldId id="312" r:id="rId21"/>
    <p:sldId id="314" r:id="rId22"/>
    <p:sldId id="258" r:id="rId23"/>
    <p:sldId id="303" r:id="rId24"/>
    <p:sldId id="29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920" autoAdjust="0"/>
    <p:restoredTop sz="94802" autoAdjust="0"/>
  </p:normalViewPr>
  <p:slideViewPr>
    <p:cSldViewPr>
      <p:cViewPr varScale="1">
        <p:scale>
          <a:sx n="84" d="100"/>
          <a:sy n="84" d="100"/>
        </p:scale>
        <p:origin x="-9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mario\mySVN\isswww\galois2\presentations\2011-02-13-hpca-tutorial\hpca_experime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mario\mySVN\isswww\galois2\presentations\2011-02-13-hpca-tutorial\hpca_experime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mario\mySVN\isswww\galois2\presentations\2011-02-13-hpca-tutorial\hpca_experi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Sheet1!$B$3</c:f>
              <c:strCache>
                <c:ptCount val="1"/>
                <c:pt idx="0">
                  <c:v>Galois </c:v>
                </c:pt>
              </c:strCache>
            </c:strRef>
          </c:tx>
          <c:val>
            <c:numRef>
              <c:f>Sheet1!$B$4:$B$11</c:f>
              <c:numCache>
                <c:formatCode>#,##0</c:formatCode>
                <c:ptCount val="8"/>
                <c:pt idx="0">
                  <c:v>12417</c:v>
                </c:pt>
                <c:pt idx="1">
                  <c:v>6688</c:v>
                </c:pt>
                <c:pt idx="2">
                  <c:v>4588</c:v>
                </c:pt>
                <c:pt idx="3">
                  <c:v>3383</c:v>
                </c:pt>
                <c:pt idx="4">
                  <c:v>3044</c:v>
                </c:pt>
                <c:pt idx="5">
                  <c:v>2845</c:v>
                </c:pt>
                <c:pt idx="6">
                  <c:v>2606</c:v>
                </c:pt>
                <c:pt idx="7">
                  <c:v>2274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serial</c:v>
                </c:pt>
              </c:strCache>
            </c:strRef>
          </c:tx>
          <c:val>
            <c:numRef>
              <c:f>Sheet1!$C$4:$C$11</c:f>
              <c:numCache>
                <c:formatCode>#,##0</c:formatCode>
                <c:ptCount val="8"/>
                <c:pt idx="0">
                  <c:v>11342</c:v>
                </c:pt>
                <c:pt idx="1">
                  <c:v>11342</c:v>
                </c:pt>
                <c:pt idx="2">
                  <c:v>11342</c:v>
                </c:pt>
                <c:pt idx="3">
                  <c:v>11342</c:v>
                </c:pt>
                <c:pt idx="4">
                  <c:v>11342</c:v>
                </c:pt>
                <c:pt idx="5">
                  <c:v>11342</c:v>
                </c:pt>
                <c:pt idx="6">
                  <c:v>11342</c:v>
                </c:pt>
                <c:pt idx="7">
                  <c:v>11342</c:v>
                </c:pt>
              </c:numCache>
            </c:numRef>
          </c:val>
        </c:ser>
        <c:marker val="1"/>
        <c:axId val="49138688"/>
        <c:axId val="49255552"/>
      </c:lineChart>
      <c:catAx>
        <c:axId val="49138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threads</a:t>
                </a:r>
              </a:p>
            </c:rich>
          </c:tx>
          <c:layout/>
        </c:title>
        <c:tickLblPos val="nextTo"/>
        <c:crossAx val="49255552"/>
        <c:crosses val="autoZero"/>
        <c:auto val="1"/>
        <c:lblAlgn val="ctr"/>
        <c:lblOffset val="100"/>
      </c:catAx>
      <c:valAx>
        <c:axId val="49255552"/>
        <c:scaling>
          <c:orientation val="minMax"/>
          <c:max val="16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runtime (sec)</a:t>
                </a:r>
              </a:p>
            </c:rich>
          </c:tx>
          <c:layout/>
        </c:title>
        <c:numFmt formatCode="#,##0" sourceLinked="1"/>
        <c:tickLblPos val="nextTo"/>
        <c:crossAx val="49138688"/>
        <c:crosses val="autoZero"/>
        <c:crossBetween val="between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0.63296984103402165"/>
          <c:y val="4.6271074905262222E-2"/>
          <c:w val="0.17042521339116162"/>
          <c:h val="0.13284050237521963"/>
        </c:manualLayout>
      </c:layout>
    </c:legend>
    <c:plotVisOnly val="1"/>
  </c:chart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Sheet1!$H$3</c:f>
              <c:strCache>
                <c:ptCount val="1"/>
                <c:pt idx="0">
                  <c:v>Galois</c:v>
                </c:pt>
              </c:strCache>
            </c:strRef>
          </c:tx>
          <c:cat>
            <c:numRef>
              <c:f>Sheet1!$G$4:$G$11</c:f>
              <c:numCache>
                <c:formatCode>#,##0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Sheet1!$H$4:$H$11</c:f>
              <c:numCache>
                <c:formatCode>#,##0</c:formatCode>
                <c:ptCount val="8"/>
                <c:pt idx="0">
                  <c:v>10456</c:v>
                </c:pt>
                <c:pt idx="1">
                  <c:v>5456</c:v>
                </c:pt>
                <c:pt idx="2">
                  <c:v>3678</c:v>
                </c:pt>
                <c:pt idx="3">
                  <c:v>2932</c:v>
                </c:pt>
                <c:pt idx="4">
                  <c:v>2123</c:v>
                </c:pt>
                <c:pt idx="5">
                  <c:v>1971</c:v>
                </c:pt>
                <c:pt idx="6">
                  <c:v>1599</c:v>
                </c:pt>
                <c:pt idx="7">
                  <c:v>1456</c:v>
                </c:pt>
              </c:numCache>
            </c:numRef>
          </c:val>
        </c:ser>
        <c:ser>
          <c:idx val="1"/>
          <c:order val="1"/>
          <c:tx>
            <c:strRef>
              <c:f>Sheet1!$I$3</c:f>
              <c:strCache>
                <c:ptCount val="1"/>
                <c:pt idx="0">
                  <c:v>serial</c:v>
                </c:pt>
              </c:strCache>
            </c:strRef>
          </c:tx>
          <c:cat>
            <c:numRef>
              <c:f>Sheet1!$G$4:$G$11</c:f>
              <c:numCache>
                <c:formatCode>#,##0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Sheet1!$I$4:$I$11</c:f>
              <c:numCache>
                <c:formatCode>#,##0</c:formatCode>
                <c:ptCount val="8"/>
                <c:pt idx="0">
                  <c:v>9987</c:v>
                </c:pt>
                <c:pt idx="1">
                  <c:v>9987</c:v>
                </c:pt>
                <c:pt idx="2">
                  <c:v>9987</c:v>
                </c:pt>
                <c:pt idx="3">
                  <c:v>9987</c:v>
                </c:pt>
                <c:pt idx="4">
                  <c:v>9987</c:v>
                </c:pt>
                <c:pt idx="5">
                  <c:v>9987</c:v>
                </c:pt>
                <c:pt idx="6">
                  <c:v>9987</c:v>
                </c:pt>
                <c:pt idx="7">
                  <c:v>9987</c:v>
                </c:pt>
              </c:numCache>
            </c:numRef>
          </c:val>
        </c:ser>
        <c:marker val="1"/>
        <c:axId val="50632192"/>
        <c:axId val="50634112"/>
      </c:lineChart>
      <c:catAx>
        <c:axId val="50632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threads</a:t>
                </a:r>
              </a:p>
            </c:rich>
          </c:tx>
          <c:layout/>
        </c:title>
        <c:numFmt formatCode="#,##0" sourceLinked="1"/>
        <c:tickLblPos val="nextTo"/>
        <c:crossAx val="50634112"/>
        <c:crosses val="autoZero"/>
        <c:auto val="1"/>
        <c:lblAlgn val="ctr"/>
        <c:lblOffset val="100"/>
      </c:catAx>
      <c:valAx>
        <c:axId val="50634112"/>
        <c:scaling>
          <c:orientation val="minMax"/>
          <c:max val="12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runtime (sec)</a:t>
                </a:r>
              </a:p>
            </c:rich>
          </c:tx>
          <c:layout/>
        </c:title>
        <c:numFmt formatCode="#,##0" sourceLinked="1"/>
        <c:tickLblPos val="nextTo"/>
        <c:crossAx val="50632192"/>
        <c:crosses val="autoZero"/>
        <c:crossBetween val="between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0.60612414196108011"/>
          <c:y val="0.28502230609603552"/>
          <c:w val="0.17042521339116173"/>
          <c:h val="0.13284050237521963"/>
        </c:manualLayout>
      </c:layout>
    </c:legend>
    <c:plotVisOnly val="1"/>
  </c:chart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Sheet1!$E$3</c:f>
              <c:strCache>
                <c:ptCount val="1"/>
                <c:pt idx="0">
                  <c:v>Galois</c:v>
                </c:pt>
              </c:strCache>
            </c:strRef>
          </c:tx>
          <c:val>
            <c:numRef>
              <c:f>Sheet1!$E$4:$E$11</c:f>
              <c:numCache>
                <c:formatCode>#,##0</c:formatCode>
                <c:ptCount val="8"/>
                <c:pt idx="0">
                  <c:v>20991</c:v>
                </c:pt>
                <c:pt idx="1">
                  <c:v>12831</c:v>
                </c:pt>
                <c:pt idx="2">
                  <c:v>9786</c:v>
                </c:pt>
                <c:pt idx="3">
                  <c:v>8066</c:v>
                </c:pt>
                <c:pt idx="4">
                  <c:v>6764</c:v>
                </c:pt>
                <c:pt idx="5">
                  <c:v>6134</c:v>
                </c:pt>
                <c:pt idx="6">
                  <c:v>5733</c:v>
                </c:pt>
                <c:pt idx="7">
                  <c:v>5345</c:v>
                </c:pt>
              </c:numCache>
            </c:numRef>
          </c:val>
        </c:ser>
        <c:ser>
          <c:idx val="1"/>
          <c:order val="1"/>
          <c:tx>
            <c:strRef>
              <c:f>Sheet1!$F$3</c:f>
              <c:strCache>
                <c:ptCount val="1"/>
                <c:pt idx="0">
                  <c:v>serial</c:v>
                </c:pt>
              </c:strCache>
            </c:strRef>
          </c:tx>
          <c:val>
            <c:numRef>
              <c:f>Sheet1!$F$4:$F$11</c:f>
              <c:numCache>
                <c:formatCode>#,##0</c:formatCode>
                <c:ptCount val="8"/>
                <c:pt idx="0">
                  <c:v>19976</c:v>
                </c:pt>
                <c:pt idx="1">
                  <c:v>19976</c:v>
                </c:pt>
                <c:pt idx="2">
                  <c:v>19976</c:v>
                </c:pt>
                <c:pt idx="3">
                  <c:v>19976</c:v>
                </c:pt>
                <c:pt idx="4">
                  <c:v>19976</c:v>
                </c:pt>
                <c:pt idx="5">
                  <c:v>19976</c:v>
                </c:pt>
                <c:pt idx="6">
                  <c:v>19976</c:v>
                </c:pt>
                <c:pt idx="7">
                  <c:v>19976</c:v>
                </c:pt>
              </c:numCache>
            </c:numRef>
          </c:val>
        </c:ser>
        <c:marker val="1"/>
        <c:axId val="50906624"/>
        <c:axId val="50908544"/>
      </c:lineChart>
      <c:catAx>
        <c:axId val="509066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threads</a:t>
                </a:r>
              </a:p>
            </c:rich>
          </c:tx>
          <c:layout/>
        </c:title>
        <c:numFmt formatCode="#,##0" sourceLinked="1"/>
        <c:tickLblPos val="nextTo"/>
        <c:crossAx val="50908544"/>
        <c:crosses val="autoZero"/>
        <c:auto val="1"/>
        <c:lblAlgn val="ctr"/>
        <c:lblOffset val="100"/>
      </c:catAx>
      <c:valAx>
        <c:axId val="50908544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runtime (sec)</a:t>
                </a:r>
              </a:p>
            </c:rich>
          </c:tx>
          <c:layout/>
        </c:title>
        <c:numFmt formatCode="#,##0" sourceLinked="1"/>
        <c:tickLblPos val="nextTo"/>
        <c:crossAx val="50906624"/>
        <c:crosses val="autoZero"/>
        <c:crossBetween val="between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0.62087654137572423"/>
          <c:y val="0.35754271561125289"/>
          <c:w val="0.17042521339116179"/>
          <c:h val="0.11406129163432036"/>
        </c:manualLayout>
      </c:layout>
    </c:legend>
    <c:plotVisOnly val="1"/>
  </c:chart>
  <c:externalData r:id="rId1">
    <c:autoUpdate val="1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1A22C-D23C-4368-8700-9050817FFA6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A8187-E36A-4922-ADD1-EDC8E03E9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8187-E36A-4922-ADD1-EDC8E03E97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8187-E36A-4922-ADD1-EDC8E03E979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8187-E36A-4922-ADD1-EDC8E03E979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8187-E36A-4922-ADD1-EDC8E03E979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8187-E36A-4922-ADD1-EDC8E03E979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</a:t>
            </a:r>
            <a:r>
              <a:rPr lang="en-US" baseline="0" dirty="0" smtClean="0"/>
              <a:t> PARAMETER PROFILE!!!!!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8187-E36A-4922-ADD1-EDC8E03E979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FD44-A087-47C8-B2E0-17D8314A5CAD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4DD9-493B-4A99-AC05-CBD58ABF3812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93F-2778-4C9C-9436-D049D5AC9F65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6F3E-ECBF-44BA-93B7-8EDB6B0BDA17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6FB3-DF2E-42D9-9BD6-F8A4A4D89978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7833-FE8D-4FD2-8084-BE6E30DD2AAA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9853-0293-45B7-8AD2-F43C309D45CB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1702-5C83-42B7-AED6-AB1463B047A4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1AEC-AD06-4FA2-AC5D-F37F33A786EC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1F9D-E475-4942-A141-874604F27085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BE40-7839-4332-B574-786F45B7F8E7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92B7-0BD6-4E47-B94A-8ABA17BB1E19}" type="datetime1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A74E-7906-45A4-ABC0-A3445D353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381000"/>
            <a:ext cx="7848600" cy="59436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Galois System Tutorial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Mario </a:t>
            </a:r>
            <a:r>
              <a:rPr lang="en-US" b="1" dirty="0" err="1" smtClean="0">
                <a:solidFill>
                  <a:schemeClr val="tx1"/>
                </a:solidFill>
              </a:rPr>
              <a:t>Méndez-Lojo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Donald Nguyen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Serial algorithm</a:t>
            </a:r>
          </a:p>
          <a:p>
            <a:pPr lvl="1"/>
            <a:r>
              <a:rPr lang="en-US" dirty="0" smtClean="0"/>
              <a:t>Galois data structures</a:t>
            </a:r>
          </a:p>
          <a:p>
            <a:pPr lvl="2"/>
            <a:r>
              <a:rPr lang="en-US" dirty="0" smtClean="0"/>
              <a:t>choosing right implementation</a:t>
            </a:r>
          </a:p>
          <a:p>
            <a:pPr lvl="2"/>
            <a:r>
              <a:rPr lang="en-US" dirty="0" smtClean="0"/>
              <a:t>basic API 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Galois (parallel) version</a:t>
            </a:r>
          </a:p>
          <a:p>
            <a:pPr lvl="1"/>
            <a:r>
              <a:rPr lang="en-US" b="1" dirty="0" smtClean="0"/>
              <a:t>Galois </a:t>
            </a:r>
            <a:r>
              <a:rPr lang="en-US" b="1" dirty="0" err="1" smtClean="0"/>
              <a:t>iterators</a:t>
            </a:r>
            <a:endParaRPr lang="en-US" b="1" dirty="0" smtClean="0"/>
          </a:p>
          <a:p>
            <a:pPr lvl="1"/>
            <a:r>
              <a:rPr lang="en-US" b="1" dirty="0" smtClean="0"/>
              <a:t>scheduling</a:t>
            </a:r>
          </a:p>
          <a:p>
            <a:pPr lvl="2"/>
            <a:r>
              <a:rPr lang="en-US" b="1" dirty="0" smtClean="0"/>
              <a:t>assigning work to threads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Optimizations</a:t>
            </a:r>
          </a:p>
          <a:p>
            <a:pPr lvl="1"/>
            <a:r>
              <a:rPr lang="en-US" dirty="0" smtClean="0"/>
              <a:t>Galois data structures</a:t>
            </a:r>
          </a:p>
          <a:p>
            <a:pPr lvl="2"/>
            <a:r>
              <a:rPr lang="en-US" dirty="0" smtClean="0"/>
              <a:t>advanced API (flags)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6324600" y="838200"/>
            <a:ext cx="2209800" cy="457200"/>
          </a:xfrm>
          <a:prstGeom prst="wedgeRoundRectCallout">
            <a:avLst>
              <a:gd name="adj1" fmla="val -57203"/>
              <a:gd name="adj2" fmla="val 122221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initial </a:t>
            </a:r>
            <a:r>
              <a:rPr lang="en-US" sz="2000" b="1" dirty="0" err="1" smtClean="0"/>
              <a:t>worklist</a:t>
            </a:r>
            <a:endParaRPr lang="en-US" sz="2000" b="1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2438400"/>
            <a:ext cx="2590800" cy="838200"/>
          </a:xfrm>
          <a:prstGeom prst="wedgeRoundRectCallout">
            <a:avLst>
              <a:gd name="adj1" fmla="val -7172"/>
              <a:gd name="adj2" fmla="val -8221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apply closure to each active element</a:t>
            </a:r>
            <a:endParaRPr lang="en-US" sz="20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200400" y="3048000"/>
            <a:ext cx="2590800" cy="533400"/>
          </a:xfrm>
          <a:prstGeom prst="wedgeRoundRectCallout">
            <a:avLst>
              <a:gd name="adj1" fmla="val -23497"/>
              <a:gd name="adj2" fmla="val -16463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scheduling policy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Galois </a:t>
            </a:r>
            <a:r>
              <a:rPr lang="en-US" sz="4000" b="1" dirty="0" err="1" smtClean="0">
                <a:solidFill>
                  <a:schemeClr val="tx2"/>
                </a:solidFill>
              </a:rPr>
              <a:t>iterators</a:t>
            </a:r>
            <a:endParaRPr lang="en-US" sz="4000" b="1" dirty="0" smtClean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static &lt;T&gt; void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GaloisRuntime.foreach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Iterable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&lt;T&gt; initial, 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	           Lambda2Void&lt;T,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ForeachContext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&lt;T&gt;&gt; body, 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Rule schedule)</a:t>
            </a:r>
          </a:p>
          <a:p>
            <a:r>
              <a:rPr lang="en-US" dirty="0" err="1" smtClean="0"/>
              <a:t>GaloisRuntime</a:t>
            </a:r>
            <a:endParaRPr lang="en-US" dirty="0" smtClean="0"/>
          </a:p>
          <a:p>
            <a:pPr lvl="1"/>
            <a:r>
              <a:rPr lang="en-US" dirty="0" smtClean="0"/>
              <a:t>ordered </a:t>
            </a:r>
            <a:r>
              <a:rPr lang="en-US" dirty="0" err="1" smtClean="0"/>
              <a:t>iterators</a:t>
            </a:r>
            <a:r>
              <a:rPr lang="en-US" dirty="0" smtClean="0"/>
              <a:t>, runtime statistics, etc</a:t>
            </a:r>
          </a:p>
          <a:p>
            <a:r>
              <a:rPr lang="en-US" dirty="0" smtClean="0"/>
              <a:t>Upon </a:t>
            </a:r>
            <a:r>
              <a:rPr lang="en-US" dirty="0" err="1" smtClean="0"/>
              <a:t>foreach</a:t>
            </a:r>
            <a:r>
              <a:rPr lang="en-US" dirty="0" smtClean="0"/>
              <a:t> invocation</a:t>
            </a:r>
          </a:p>
          <a:p>
            <a:pPr lvl="1"/>
            <a:r>
              <a:rPr lang="en-US" dirty="0" smtClean="0"/>
              <a:t>threads are spawned</a:t>
            </a:r>
          </a:p>
          <a:p>
            <a:pPr lvl="1"/>
            <a:r>
              <a:rPr lang="en-US" dirty="0" smtClean="0"/>
              <a:t>transactional semantics guarantee</a:t>
            </a:r>
          </a:p>
          <a:p>
            <a:pPr lvl="2"/>
            <a:r>
              <a:rPr lang="en-US" dirty="0" smtClean="0"/>
              <a:t>conflicts, rollbacks</a:t>
            </a:r>
          </a:p>
          <a:p>
            <a:pPr lvl="2"/>
            <a:r>
              <a:rPr lang="en-US" dirty="0" smtClean="0"/>
              <a:t>transparent to the user</a:t>
            </a:r>
          </a:p>
          <a:p>
            <a:pPr lvl="1"/>
            <a:endParaRPr lang="en-US" dirty="0" smtClean="0"/>
          </a:p>
        </p:txBody>
      </p:sp>
      <p:sp>
        <p:nvSpPr>
          <p:cNvPr id="7" name="Rounded Rectangular Callout 6"/>
          <p:cNvSpPr/>
          <p:nvPr/>
        </p:nvSpPr>
        <p:spPr>
          <a:xfrm>
            <a:off x="381000" y="762000"/>
            <a:ext cx="2362200" cy="457200"/>
          </a:xfrm>
          <a:prstGeom prst="wedgeRoundRectCallout">
            <a:avLst>
              <a:gd name="adj1" fmla="val 89499"/>
              <a:gd name="adj2" fmla="val 14109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unordered </a:t>
            </a:r>
            <a:r>
              <a:rPr lang="en-US" sz="2000" b="1" dirty="0" err="1" smtClean="0"/>
              <a:t>iterator</a:t>
            </a:r>
            <a:endParaRPr lang="en-US" sz="20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Good scheduling → better performance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Available schedules</a:t>
            </a:r>
          </a:p>
          <a:p>
            <a:pPr lvl="1"/>
            <a:r>
              <a:rPr lang="en-US" dirty="0" smtClean="0"/>
              <a:t>FIFO, LIFO, random, </a:t>
            </a:r>
            <a:r>
              <a:rPr lang="en-US" dirty="0" err="1" smtClean="0"/>
              <a:t>chunkedFIFO</a:t>
            </a:r>
            <a:r>
              <a:rPr lang="en-US" dirty="0" smtClean="0"/>
              <a:t>/LIFO/random, etc.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can be composed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Usage</a:t>
            </a:r>
          </a:p>
          <a:p>
            <a:pPr marL="573088" indent="231775">
              <a:buNone/>
              <a:tabLst>
                <a:tab pos="517525" algn="l"/>
              </a:tabLst>
            </a:pP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GaloisRuntime.foreach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initialWorklist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ForeachBody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 {</a:t>
            </a:r>
          </a:p>
          <a:p>
            <a:pPr marL="573088" indent="231775">
              <a:buNone/>
              <a:tabLst>
                <a:tab pos="517525" algn="l"/>
              </a:tabLst>
            </a:pP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ForeachContext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231775">
              <a:buNone/>
              <a:tabLst>
                <a:tab pos="517525" algn="l"/>
              </a:tabLst>
            </a:pP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.map(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(){</a:t>
            </a:r>
          </a:p>
          <a:p>
            <a:pPr marL="573088" indent="231775">
              <a:buNone/>
              <a:tabLst>
                <a:tab pos="517525" algn="l"/>
              </a:tabLst>
            </a:pP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en-US" sz="2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231775">
              <a:buNone/>
              <a:tabLst>
                <a:tab pos="517525" algn="l"/>
              </a:tabLst>
            </a:pP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…         </a:t>
            </a:r>
          </a:p>
          <a:p>
            <a:pPr marL="573088" indent="231775">
              <a:buNone/>
              <a:tabLst>
                <a:tab pos="517525" algn="l"/>
              </a:tabLst>
            </a:pP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     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100" dirty="0" smtClean="0">
                <a:latin typeface="Euphemia" pitchFamily="34" charset="0"/>
                <a:cs typeface="Raavi" pitchFamily="34" charset="0"/>
              </a:rPr>
              <a:t>)</a:t>
            </a:r>
          </a:p>
          <a:p>
            <a:pPr marL="573088" indent="231775">
              <a:buNone/>
              <a:tabLst>
                <a:tab pos="517525" algn="l"/>
              </a:tabLst>
            </a:pP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}}}}, 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Priority.first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ChunkedFIFO.class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))</a:t>
            </a:r>
          </a:p>
          <a:p>
            <a:pPr>
              <a:spcAft>
                <a:spcPts val="600"/>
              </a:spcAft>
              <a:buNone/>
            </a:pPr>
            <a:endParaRPr lang="en-US" dirty="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4648200" y="6248400"/>
            <a:ext cx="3429000" cy="457200"/>
          </a:xfrm>
          <a:prstGeom prst="wedgeRoundRectCallout">
            <a:avLst>
              <a:gd name="adj1" fmla="val -58834"/>
              <a:gd name="adj2" fmla="val -4836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use this scheduling strategy</a:t>
            </a:r>
            <a:endParaRPr lang="en-US" sz="20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334000" y="5257800"/>
            <a:ext cx="3352800" cy="762000"/>
          </a:xfrm>
          <a:prstGeom prst="wedgeRoundRectCallout">
            <a:avLst>
              <a:gd name="adj1" fmla="val -60256"/>
              <a:gd name="adj2" fmla="val 1788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new active elements are added through context</a:t>
            </a:r>
            <a:endParaRPr lang="en-US" sz="2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1371600"/>
            <a:ext cx="7924800" cy="21236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scheduling → implementation</a:t>
            </a:r>
          </a:p>
          <a:p>
            <a:pPr marL="793750" lvl="1" indent="-33655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synthesis algorithm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793750" lvl="1" indent="-33655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check Donald’s paper in ASPLOS’11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Spanning tree - Galois code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rmAutofit fontScale="92500" lnSpcReduction="10000"/>
          </a:bodyPr>
          <a:lstStyle/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Graph&lt;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builder.create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Graphs.getRandom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(graph)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Bag&lt;Edge&gt;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Bag.create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Iterable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initialWorklist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Arrays.asList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GaloisRuntime.foreach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initialWorklist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ForeachBody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ForeachContext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.map(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.getData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!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  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      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Pair(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         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smtClean="0">
                <a:latin typeface="Euphemia" pitchFamily="34" charset="0"/>
                <a:cs typeface="Raavi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Euphemia" pitchFamily="34" charset="0"/>
                <a:cs typeface="Raavi" pitchFamily="34" charset="0"/>
              </a:rPr>
              <a:t> 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}}}}, 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Priority.defaultOrder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())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6477000" y="4800600"/>
            <a:ext cx="2286000" cy="533400"/>
          </a:xfrm>
          <a:prstGeom prst="wedgeRoundRectCallout">
            <a:avLst>
              <a:gd name="adj1" fmla="val -100165"/>
              <a:gd name="adj2" fmla="val -20888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err="1" smtClean="0"/>
              <a:t>worklist</a:t>
            </a:r>
            <a:r>
              <a:rPr lang="en-US" sz="2000" b="1" dirty="0" smtClean="0"/>
              <a:t> facade</a:t>
            </a:r>
            <a:endParaRPr lang="en-US" sz="2000" b="1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457200" y="304800"/>
            <a:ext cx="2514600" cy="838200"/>
          </a:xfrm>
          <a:prstGeom prst="wedgeRoundRectCallout">
            <a:avLst>
              <a:gd name="adj1" fmla="val -43849"/>
              <a:gd name="adj2" fmla="val 207225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err="1" smtClean="0"/>
              <a:t>ArrayList</a:t>
            </a:r>
            <a:r>
              <a:rPr lang="en-US" sz="2000" b="1" dirty="0" smtClean="0"/>
              <a:t> replaced by Galois </a:t>
            </a:r>
            <a:r>
              <a:rPr lang="en-US" sz="2000" b="1" dirty="0" err="1" smtClean="0"/>
              <a:t>multiset</a:t>
            </a:r>
            <a:endParaRPr lang="en-US" sz="2000" b="1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5486400" y="1981200"/>
            <a:ext cx="3200400" cy="990600"/>
          </a:xfrm>
          <a:prstGeom prst="wedgeRoundRectCallout">
            <a:avLst>
              <a:gd name="adj1" fmla="val -135892"/>
              <a:gd name="adj2" fmla="val 98871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gets element from </a:t>
            </a:r>
            <a:r>
              <a:rPr lang="en-US" sz="2000" b="1" dirty="0" err="1" smtClean="0"/>
              <a:t>worklist</a:t>
            </a:r>
            <a:r>
              <a:rPr lang="en-US" sz="2000" b="1" dirty="0" smtClean="0"/>
              <a:t> + applies closure (operator)</a:t>
            </a:r>
            <a:endParaRPr lang="en-US" sz="2000" b="1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Serial algorithm</a:t>
            </a:r>
          </a:p>
          <a:p>
            <a:pPr lvl="1"/>
            <a:r>
              <a:rPr lang="en-US" dirty="0" smtClean="0"/>
              <a:t>Galois data structures</a:t>
            </a:r>
          </a:p>
          <a:p>
            <a:pPr lvl="2"/>
            <a:r>
              <a:rPr lang="en-US" dirty="0" smtClean="0"/>
              <a:t>choosing right implementation</a:t>
            </a:r>
          </a:p>
          <a:p>
            <a:pPr lvl="2"/>
            <a:r>
              <a:rPr lang="en-US" dirty="0" smtClean="0"/>
              <a:t>basic API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Galois (parallel) version</a:t>
            </a:r>
          </a:p>
          <a:p>
            <a:pPr lvl="1"/>
            <a:r>
              <a:rPr lang="en-US" dirty="0" smtClean="0"/>
              <a:t>Galois </a:t>
            </a:r>
            <a:r>
              <a:rPr lang="en-US" dirty="0" err="1" smtClean="0"/>
              <a:t>iterators</a:t>
            </a:r>
            <a:endParaRPr lang="en-US" dirty="0" smtClean="0"/>
          </a:p>
          <a:p>
            <a:pPr lvl="1"/>
            <a:r>
              <a:rPr lang="en-US" dirty="0" smtClean="0"/>
              <a:t>scheduling</a:t>
            </a:r>
          </a:p>
          <a:p>
            <a:pPr lvl="2"/>
            <a:r>
              <a:rPr lang="en-US" dirty="0" smtClean="0"/>
              <a:t>assigning work to threads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Optimizations</a:t>
            </a:r>
          </a:p>
          <a:p>
            <a:pPr lvl="1"/>
            <a:r>
              <a:rPr lang="en-US" b="1" dirty="0" smtClean="0"/>
              <a:t>Galois data structures</a:t>
            </a:r>
          </a:p>
          <a:p>
            <a:pPr lvl="2"/>
            <a:r>
              <a:rPr lang="en-US" b="1" dirty="0" smtClean="0"/>
              <a:t>advanced API (flags)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Optimizations - “flagged”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Speculation overheads associated with invocations on Galois objects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conflict detection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undo actions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Flagged version of Galois methods→ extra parameter </a:t>
            </a:r>
          </a:p>
          <a:p>
            <a:pPr indent="1833563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getNodeData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indent="1833563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getNodeData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byte flags)</a:t>
            </a:r>
          </a:p>
          <a:p>
            <a:r>
              <a:rPr lang="en-US" dirty="0" smtClean="0"/>
              <a:t>Change runtime default behavior</a:t>
            </a:r>
          </a:p>
          <a:p>
            <a:pPr lvl="1"/>
            <a:r>
              <a:rPr lang="en-US" dirty="0" smtClean="0"/>
              <a:t>deactivate conflict detection, undo actions, or both</a:t>
            </a:r>
          </a:p>
          <a:p>
            <a:pPr lvl="1"/>
            <a:r>
              <a:rPr lang="en-US" dirty="0" smtClean="0"/>
              <a:t>better performance</a:t>
            </a:r>
          </a:p>
          <a:p>
            <a:pPr lvl="1"/>
            <a:r>
              <a:rPr lang="en-US" dirty="0" smtClean="0"/>
              <a:t>might violate transactional semantics</a:t>
            </a:r>
          </a:p>
          <a:p>
            <a:pPr indent="461963">
              <a:buNone/>
            </a:pPr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461963">
              <a:buNone/>
            </a:pPr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461963">
              <a:buNone/>
            </a:pPr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968375">
              <a:buNone/>
            </a:pPr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Spanning tree - Galois code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rmAutofit/>
          </a:bodyPr>
          <a:lstStyle/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GaloisRuntime.foreach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initialWorklist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ForeachBody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ForeachContext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.map(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.getData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MethodFlag.ALL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!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  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Pair(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MethodFlag.ALL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MethodFlag.ALL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}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},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MethodFlag.ALL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}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Priority.defaultOrder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())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5410200"/>
            <a:ext cx="44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acquire abstract locks + store undo actions</a:t>
            </a:r>
          </a:p>
        </p:txBody>
      </p:sp>
      <p:sp>
        <p:nvSpPr>
          <p:cNvPr id="44" name="Down Arrow 43"/>
          <p:cNvSpPr/>
          <p:nvPr/>
        </p:nvSpPr>
        <p:spPr>
          <a:xfrm rot="8100000">
            <a:off x="6147967" y="4433467"/>
            <a:ext cx="228600" cy="4572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 rot="8100000">
            <a:off x="6452767" y="3061867"/>
            <a:ext cx="228600" cy="4572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 rot="8100000">
            <a:off x="7519567" y="3976267"/>
            <a:ext cx="228600" cy="4572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 rot="8100000">
            <a:off x="3099967" y="5043067"/>
            <a:ext cx="228600" cy="4572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Spanning tree - Galois code </a:t>
            </a:r>
            <a:r>
              <a:rPr lang="en-US" sz="2800" b="1" dirty="0" smtClean="0">
                <a:solidFill>
                  <a:schemeClr val="tx2"/>
                </a:solidFill>
              </a:rPr>
              <a:t>(final version)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rmAutofit/>
          </a:bodyPr>
          <a:lstStyle/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GaloisRuntime.foreach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initialWorklist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ForeachBody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ForeachContext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.map(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.getData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MethodFlag.NONE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!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  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Pair(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MethodFlag.NONE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           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MethodFlag.NONE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}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},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MethodFlag.CHECK_CONFLICT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}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},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Priority.defaultOrder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())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5791200"/>
            <a:ext cx="2590800" cy="914400"/>
          </a:xfrm>
          <a:prstGeom prst="wedgeRoundRectCallout">
            <a:avLst>
              <a:gd name="adj1" fmla="val 7456"/>
              <a:gd name="adj2" fmla="val -11620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acquire lock on </a:t>
            </a:r>
            <a:r>
              <a:rPr lang="en-US" sz="2000" b="1" dirty="0" err="1" smtClean="0"/>
              <a:t>src</a:t>
            </a:r>
            <a:r>
              <a:rPr lang="en-US" sz="2000" b="1" dirty="0" smtClean="0"/>
              <a:t> and neighbors</a:t>
            </a:r>
            <a:endParaRPr lang="en-US" sz="2000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5715000" y="2133600"/>
            <a:ext cx="3276600" cy="533400"/>
          </a:xfrm>
          <a:prstGeom prst="wedgeRoundRectCallout">
            <a:avLst>
              <a:gd name="adj1" fmla="val -42371"/>
              <a:gd name="adj2" fmla="val 8295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we already have lock on </a:t>
            </a:r>
            <a:r>
              <a:rPr lang="en-US" sz="2000" b="1" dirty="0" err="1" smtClean="0"/>
              <a:t>dst</a:t>
            </a:r>
            <a:endParaRPr lang="en-US" sz="2000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6705600" y="4495800"/>
            <a:ext cx="2362200" cy="914400"/>
          </a:xfrm>
          <a:prstGeom prst="wedgeRoundRectCallout">
            <a:avLst>
              <a:gd name="adj1" fmla="val 4348"/>
              <a:gd name="adj2" fmla="val -9246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nothing to lock + cannot be aborted</a:t>
            </a:r>
            <a:endParaRPr lang="en-US" sz="2000" b="1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5638800" y="5638800"/>
            <a:ext cx="2362200" cy="914400"/>
          </a:xfrm>
          <a:prstGeom prst="wedgeRoundRectCallout">
            <a:avLst>
              <a:gd name="adj1" fmla="val -32085"/>
              <a:gd name="adj2" fmla="val -18217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nothing to lock + cannot be aborted</a:t>
            </a:r>
            <a:endParaRPr lang="en-US" sz="2000" b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4800" y="1905000"/>
            <a:ext cx="8534400" cy="26161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Flags can be inferred automatically!</a:t>
            </a:r>
          </a:p>
          <a:p>
            <a:pPr marL="793750" lvl="1" indent="-33655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static analysis </a:t>
            </a:r>
            <a:r>
              <a:rPr lang="en-US" sz="2400" b="1" dirty="0" smtClean="0">
                <a:solidFill>
                  <a:schemeClr val="bg1"/>
                </a:solidFill>
              </a:rPr>
              <a:t>[D. </a:t>
            </a:r>
            <a:r>
              <a:rPr lang="en-US" sz="2400" b="1" dirty="0" err="1" smtClean="0">
                <a:solidFill>
                  <a:schemeClr val="bg1"/>
                </a:solidFill>
              </a:rPr>
              <a:t>Prountzos</a:t>
            </a:r>
            <a:r>
              <a:rPr lang="en-US" sz="2400" b="1" dirty="0" smtClean="0">
                <a:solidFill>
                  <a:schemeClr val="bg1"/>
                </a:solidFill>
              </a:rPr>
              <a:t> et al., POPL 2011]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793750" lvl="1" indent="-33655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without loss of precision</a:t>
            </a:r>
          </a:p>
          <a:p>
            <a:pPr marL="793750" lvl="1" indent="-33655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…not included in </a:t>
            </a:r>
            <a:r>
              <a:rPr lang="en-US" sz="3200" b="1" i="1" dirty="0" smtClean="0">
                <a:solidFill>
                  <a:schemeClr val="bg1"/>
                </a:solidFill>
              </a:rPr>
              <a:t>this</a:t>
            </a:r>
            <a:r>
              <a:rPr lang="en-US" sz="3200" b="1" dirty="0" smtClean="0">
                <a:solidFill>
                  <a:schemeClr val="bg1"/>
                </a:solidFill>
              </a:rPr>
              <a:t> release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Galois roadmap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14600" y="4495800"/>
            <a:ext cx="1905000" cy="1219200"/>
            <a:chOff x="3505200" y="2057400"/>
            <a:chExt cx="1905000" cy="1219200"/>
          </a:xfrm>
        </p:grpSpPr>
        <p:sp>
          <p:nvSpPr>
            <p:cNvPr id="4" name="Diamond 3"/>
            <p:cNvSpPr/>
            <p:nvPr/>
          </p:nvSpPr>
          <p:spPr>
            <a:xfrm>
              <a:off x="3505200" y="2057400"/>
              <a:ext cx="1905000" cy="1219200"/>
            </a:xfrm>
            <a:prstGeom prst="diamond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657600" y="2438400"/>
              <a:ext cx="16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efficient parallel execution?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14600" y="3048000"/>
            <a:ext cx="1905000" cy="1066800"/>
            <a:chOff x="3505200" y="1600200"/>
            <a:chExt cx="1905000" cy="1219200"/>
          </a:xfrm>
        </p:grpSpPr>
        <p:sp>
          <p:nvSpPr>
            <p:cNvPr id="9" name="Diamond 8"/>
            <p:cNvSpPr/>
            <p:nvPr/>
          </p:nvSpPr>
          <p:spPr>
            <a:xfrm>
              <a:off x="3505200" y="1600200"/>
              <a:ext cx="1905000" cy="1219200"/>
            </a:xfrm>
            <a:prstGeom prst="diamond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57600" y="1886282"/>
              <a:ext cx="16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correct parallel execution?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133600" y="990600"/>
            <a:ext cx="2743200" cy="762000"/>
            <a:chOff x="914400" y="1524000"/>
            <a:chExt cx="1524000" cy="762000"/>
          </a:xfrm>
        </p:grpSpPr>
        <p:sp>
          <p:nvSpPr>
            <p:cNvPr id="14" name="Rectangle 13"/>
            <p:cNvSpPr/>
            <p:nvPr/>
          </p:nvSpPr>
          <p:spPr>
            <a:xfrm>
              <a:off x="914400" y="1524000"/>
              <a:ext cx="1524000" cy="762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90600" y="1600200"/>
              <a:ext cx="1371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write serial irregular app, use Galois objects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133600" y="2082225"/>
            <a:ext cx="2743200" cy="584775"/>
            <a:chOff x="879085" y="1438375"/>
            <a:chExt cx="1559315" cy="974627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8" name="Rectangle 17"/>
            <p:cNvSpPr/>
            <p:nvPr/>
          </p:nvSpPr>
          <p:spPr>
            <a:xfrm>
              <a:off x="879085" y="1524000"/>
              <a:ext cx="1559315" cy="889002"/>
            </a:xfrm>
            <a:prstGeom prst="rect">
              <a:avLst/>
            </a:prstGeom>
            <a:grpFill/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79085" y="1438375"/>
              <a:ext cx="1524000" cy="974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foreach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instead of loop, default flags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rot="16200000" flipH="1">
            <a:off x="3236577" y="2817476"/>
            <a:ext cx="457201" cy="3846"/>
          </a:xfrm>
          <a:prstGeom prst="straightConnector1">
            <a:avLst/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2"/>
            <a:endCxn id="18" idx="0"/>
          </p:cNvCxnSpPr>
          <p:nvPr/>
        </p:nvCxnSpPr>
        <p:spPr>
          <a:xfrm rot="5400000">
            <a:off x="3314700" y="1943100"/>
            <a:ext cx="381000" cy="1588"/>
          </a:xfrm>
          <a:prstGeom prst="straightConnector1">
            <a:avLst/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5105400" y="4724400"/>
            <a:ext cx="1828800" cy="762000"/>
            <a:chOff x="914400" y="1524000"/>
            <a:chExt cx="1524000" cy="7620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914400" y="1524000"/>
              <a:ext cx="1524000" cy="762000"/>
            </a:xfrm>
            <a:prstGeom prst="rect">
              <a:avLst/>
            </a:prstGeom>
            <a:grpFill/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90600" y="1600200"/>
              <a:ext cx="137160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change scheduling</a:t>
              </a:r>
            </a:p>
          </p:txBody>
        </p:sp>
      </p:grpSp>
      <p:cxnSp>
        <p:nvCxnSpPr>
          <p:cNvPr id="33" name="Elbow Connector 32"/>
          <p:cNvCxnSpPr/>
          <p:nvPr/>
        </p:nvCxnSpPr>
        <p:spPr>
          <a:xfrm>
            <a:off x="4419600" y="5105400"/>
            <a:ext cx="68580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5181600" y="3505200"/>
            <a:ext cx="1828800" cy="533400"/>
            <a:chOff x="914400" y="1524000"/>
            <a:chExt cx="1524000" cy="7620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914400" y="1524000"/>
              <a:ext cx="1524000" cy="762000"/>
            </a:xfrm>
            <a:prstGeom prst="rect">
              <a:avLst/>
            </a:prstGeom>
            <a:grpFill/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90600" y="1676400"/>
              <a:ext cx="1371600" cy="4836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adjust flags</a:t>
              </a:r>
            </a:p>
          </p:txBody>
        </p:sp>
      </p:grpSp>
      <p:cxnSp>
        <p:nvCxnSpPr>
          <p:cNvPr id="38" name="Elbow Connector 37"/>
          <p:cNvCxnSpPr/>
          <p:nvPr/>
        </p:nvCxnSpPr>
        <p:spPr>
          <a:xfrm flipH="1" flipV="1">
            <a:off x="3467100" y="3048000"/>
            <a:ext cx="3543300" cy="723900"/>
          </a:xfrm>
          <a:prstGeom prst="bentConnector4">
            <a:avLst>
              <a:gd name="adj1" fmla="val -6452"/>
              <a:gd name="adj2" fmla="val 131579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flipH="1" flipV="1">
            <a:off x="3467100" y="4495800"/>
            <a:ext cx="3467100" cy="609600"/>
          </a:xfrm>
          <a:prstGeom prst="bentConnector4">
            <a:avLst>
              <a:gd name="adj1" fmla="val -6593"/>
              <a:gd name="adj2" fmla="val 137500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 rot="5400000">
            <a:off x="3276600" y="4305300"/>
            <a:ext cx="38100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18" idx="0"/>
          </p:cNvCxnSpPr>
          <p:nvPr/>
        </p:nvCxnSpPr>
        <p:spPr>
          <a:xfrm rot="16200000" flipV="1">
            <a:off x="3238500" y="2400300"/>
            <a:ext cx="1447800" cy="914400"/>
          </a:xfrm>
          <a:prstGeom prst="bentConnector5">
            <a:avLst>
              <a:gd name="adj1" fmla="val -929"/>
              <a:gd name="adj2" fmla="val -66176"/>
              <a:gd name="adj3" fmla="val 115789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267200" y="48006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2971800" y="41148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971800" y="57150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4267200" y="32766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</a:t>
            </a:r>
            <a:endParaRPr lang="en-US" sz="1400" dirty="0"/>
          </a:p>
        </p:txBody>
      </p:sp>
      <p:pic>
        <p:nvPicPr>
          <p:cNvPr id="12289" name="Picture 1" descr="C:\Users\mario\AppData\Local\Microsoft\Windows\Temporary Internet Files\Content.IE5\V6TRATD3\MC90009803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6096000"/>
            <a:ext cx="533399" cy="613518"/>
          </a:xfrm>
          <a:prstGeom prst="rect">
            <a:avLst/>
          </a:prstGeom>
          <a:noFill/>
        </p:spPr>
      </p:pic>
      <p:cxnSp>
        <p:nvCxnSpPr>
          <p:cNvPr id="63" name="Elbow Connector 62"/>
          <p:cNvCxnSpPr>
            <a:stCxn id="4" idx="2"/>
            <a:endCxn id="12289" idx="0"/>
          </p:cNvCxnSpPr>
          <p:nvPr/>
        </p:nvCxnSpPr>
        <p:spPr>
          <a:xfrm rot="5400000">
            <a:off x="3276600" y="5905500"/>
            <a:ext cx="38100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5105400" y="5638800"/>
            <a:ext cx="1828800" cy="1077218"/>
            <a:chOff x="914400" y="1524000"/>
            <a:chExt cx="1524000" cy="978964"/>
          </a:xfrm>
        </p:grpSpPr>
        <p:sp>
          <p:nvSpPr>
            <p:cNvPr id="70" name="Rectangle 69"/>
            <p:cNvSpPr/>
            <p:nvPr/>
          </p:nvSpPr>
          <p:spPr>
            <a:xfrm>
              <a:off x="914400" y="1524000"/>
              <a:ext cx="1524000" cy="762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90600" y="1524000"/>
              <a:ext cx="1447800" cy="978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consider alternative data structures</a:t>
              </a:r>
            </a:p>
          </p:txBody>
        </p:sp>
      </p:grpSp>
      <p:cxnSp>
        <p:nvCxnSpPr>
          <p:cNvPr id="71" name="Elbow Connector 70"/>
          <p:cNvCxnSpPr/>
          <p:nvPr/>
        </p:nvCxnSpPr>
        <p:spPr>
          <a:xfrm flipV="1">
            <a:off x="4419600" y="3771900"/>
            <a:ext cx="762000" cy="1333500"/>
          </a:xfrm>
          <a:prstGeom prst="bentConnector3">
            <a:avLst>
              <a:gd name="adj1" fmla="val 65903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/>
          <p:nvPr/>
        </p:nvCxnSpPr>
        <p:spPr>
          <a:xfrm>
            <a:off x="4419600" y="5105400"/>
            <a:ext cx="685800" cy="952639"/>
          </a:xfrm>
          <a:prstGeom prst="bentConnector3">
            <a:avLst>
              <a:gd name="adj1" fmla="val 74096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40"/>
          <p:cNvCxnSpPr/>
          <p:nvPr/>
        </p:nvCxnSpPr>
        <p:spPr>
          <a:xfrm rot="10800000">
            <a:off x="3467100" y="4495800"/>
            <a:ext cx="3314700" cy="1562240"/>
          </a:xfrm>
          <a:prstGeom prst="bentConnector4">
            <a:avLst>
              <a:gd name="adj1" fmla="val -19873"/>
              <a:gd name="adj2" fmla="val 114633"/>
            </a:avLst>
          </a:prstGeom>
          <a:ln w="2540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Delaunay Refinement</a:t>
            </a:r>
          </a:p>
          <a:p>
            <a:pPr lvl="1"/>
            <a:r>
              <a:rPr lang="en-US" sz="2000" dirty="0" smtClean="0"/>
              <a:t>refine triangles in a mesh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sz="1900" dirty="0" smtClean="0"/>
              <a:t>input: 500K triangles</a:t>
            </a:r>
          </a:p>
          <a:p>
            <a:pPr lvl="2"/>
            <a:r>
              <a:rPr lang="en-US" sz="1600" dirty="0" smtClean="0"/>
              <a:t>half  “bad”</a:t>
            </a:r>
          </a:p>
          <a:p>
            <a:pPr lvl="1"/>
            <a:r>
              <a:rPr lang="en-US" sz="2000" dirty="0" smtClean="0"/>
              <a:t>little work available by the end of refinement</a:t>
            </a:r>
          </a:p>
          <a:p>
            <a:pPr lvl="1"/>
            <a:r>
              <a:rPr lang="en-US" sz="2000" dirty="0" smtClean="0"/>
              <a:t>“chunked FIFO, then LIFO” scheduling</a:t>
            </a:r>
          </a:p>
          <a:p>
            <a:pPr lvl="1"/>
            <a:r>
              <a:rPr lang="en-US" sz="2000" dirty="0" smtClean="0"/>
              <a:t>speedup: 5x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Content Placeholder 7" descr="mes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371600"/>
            <a:ext cx="2743200" cy="4620128"/>
          </a:xfrm>
          <a:prstGeom prst="rect">
            <a:avLst/>
          </a:prstGeom>
        </p:spPr>
      </p:pic>
      <p:pic>
        <p:nvPicPr>
          <p:cNvPr id="10" name="Picture 2" descr="Available parallelism in Delaunay mesh refinement figure is missing!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685800"/>
            <a:ext cx="2819400" cy="24384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/>
          <p:nvPr/>
        </p:nvGraphicFramePr>
        <p:xfrm>
          <a:off x="4724400" y="3400425"/>
          <a:ext cx="4257674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Experiments</a:t>
            </a:r>
            <a:b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Xeon machine, 8 cores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Writing Galois programs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Galois data structures</a:t>
            </a:r>
          </a:p>
          <a:p>
            <a:pPr lvl="1"/>
            <a:r>
              <a:rPr lang="en-US" dirty="0" smtClean="0"/>
              <a:t>choosing right implementation</a:t>
            </a:r>
          </a:p>
          <a:p>
            <a:pPr lvl="1"/>
            <a:r>
              <a:rPr lang="en-US" dirty="0" smtClean="0"/>
              <a:t>API</a:t>
            </a:r>
          </a:p>
          <a:p>
            <a:pPr lvl="2"/>
            <a:r>
              <a:rPr lang="en-US" dirty="0" smtClean="0"/>
              <a:t>basic</a:t>
            </a:r>
          </a:p>
          <a:p>
            <a:pPr lvl="2"/>
            <a:r>
              <a:rPr lang="en-US" dirty="0" smtClean="0"/>
              <a:t>flags (advanced)</a:t>
            </a:r>
          </a:p>
          <a:p>
            <a:r>
              <a:rPr lang="en-US" dirty="0" smtClean="0"/>
              <a:t>Galois </a:t>
            </a:r>
            <a:r>
              <a:rPr lang="en-US" dirty="0" err="1" smtClean="0"/>
              <a:t>iterators</a:t>
            </a:r>
            <a:endParaRPr lang="en-US" dirty="0" smtClean="0"/>
          </a:p>
          <a:p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assigning work to threads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Experiments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1800" dirty="0" smtClean="0"/>
              <a:t>Xeon machine, 8 cores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 smtClean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Barnes Hut</a:t>
            </a:r>
          </a:p>
          <a:p>
            <a:pPr lvl="1"/>
            <a:r>
              <a:rPr lang="en-US" sz="2000" dirty="0" smtClean="0"/>
              <a:t>n-body simulation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sz="2000" dirty="0" smtClean="0"/>
              <a:t>input: 1M bodies</a:t>
            </a:r>
          </a:p>
          <a:p>
            <a:pPr lvl="1"/>
            <a:r>
              <a:rPr lang="en-US" sz="2000" dirty="0" smtClean="0"/>
              <a:t>embarrassingly parallel</a:t>
            </a:r>
          </a:p>
          <a:p>
            <a:pPr lvl="2"/>
            <a:r>
              <a:rPr lang="en-US" sz="1800" dirty="0" smtClean="0"/>
              <a:t>flag = NONE</a:t>
            </a:r>
          </a:p>
          <a:p>
            <a:pPr lvl="1"/>
            <a:r>
              <a:rPr lang="en-US" sz="2000" dirty="0" smtClean="0"/>
              <a:t>low overheads!</a:t>
            </a:r>
          </a:p>
          <a:p>
            <a:pPr lvl="1"/>
            <a:r>
              <a:rPr lang="en-US" sz="2000" dirty="0" smtClean="0"/>
              <a:t>comparable to hand-tuned SPLASH implementation</a:t>
            </a:r>
          </a:p>
          <a:p>
            <a:pPr lvl="1"/>
            <a:r>
              <a:rPr lang="en-US" sz="2000" dirty="0" smtClean="0"/>
              <a:t>speedup: 7x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Content Placeholder 7" descr="ou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685800"/>
            <a:ext cx="2326319" cy="2667000"/>
          </a:xfrm>
          <a:prstGeom prst="rect">
            <a:avLst/>
          </a:prstGeom>
        </p:spPr>
      </p:pic>
      <p:pic>
        <p:nvPicPr>
          <p:cNvPr id="11" name="Content Placeholder 10" descr="octre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1282" y="1905000"/>
            <a:ext cx="3436918" cy="3368332"/>
          </a:xfrm>
          <a:prstGeom prst="rect">
            <a:avLst/>
          </a:prstGeom>
        </p:spPr>
      </p:pic>
      <p:graphicFrame>
        <p:nvGraphicFramePr>
          <p:cNvPr id="14" name="Chart 13"/>
          <p:cNvGraphicFramePr/>
          <p:nvPr/>
        </p:nvGraphicFramePr>
        <p:xfrm>
          <a:off x="4876800" y="3605213"/>
          <a:ext cx="3886200" cy="325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1" dirty="0" smtClean="0"/>
              <a:t>Points-to Analysis</a:t>
            </a:r>
          </a:p>
          <a:p>
            <a:pPr lvl="1"/>
            <a:r>
              <a:rPr lang="en-US" dirty="0" smtClean="0"/>
              <a:t>infer variables pointed by pointers in program</a:t>
            </a:r>
          </a:p>
          <a:p>
            <a:r>
              <a:rPr lang="en-US" sz="3200" dirty="0" smtClean="0"/>
              <a:t>Results</a:t>
            </a:r>
          </a:p>
          <a:p>
            <a:pPr lvl="1"/>
            <a:r>
              <a:rPr lang="en-US" dirty="0" smtClean="0"/>
              <a:t>input: </a:t>
            </a:r>
            <a:r>
              <a:rPr lang="en-US" dirty="0" err="1" smtClean="0"/>
              <a:t>linux</a:t>
            </a:r>
            <a:r>
              <a:rPr lang="en-US" dirty="0" smtClean="0"/>
              <a:t> kernel</a:t>
            </a:r>
            <a:endParaRPr lang="en-US" sz="1800" dirty="0" smtClean="0"/>
          </a:p>
          <a:p>
            <a:pPr lvl="1"/>
            <a:r>
              <a:rPr lang="en-US" dirty="0" smtClean="0"/>
              <a:t>seq. implementation in C++</a:t>
            </a:r>
          </a:p>
          <a:p>
            <a:pPr lvl="1"/>
            <a:r>
              <a:rPr lang="en-US" dirty="0" smtClean="0"/>
              <a:t>“chunked FIFO” scheduling</a:t>
            </a:r>
          </a:p>
          <a:p>
            <a:pPr lvl="1"/>
            <a:r>
              <a:rPr lang="en-US" dirty="0" smtClean="0"/>
              <a:t>seq. phases limit speedup</a:t>
            </a:r>
          </a:p>
          <a:p>
            <a:pPr lvl="1"/>
            <a:r>
              <a:rPr lang="en-US" dirty="0" smtClean="0"/>
              <a:t>speedup: 3.75x</a:t>
            </a:r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514600"/>
            <a:ext cx="341066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Chart 10"/>
          <p:cNvGraphicFramePr/>
          <p:nvPr/>
        </p:nvGraphicFramePr>
        <p:xfrm>
          <a:off x="4724400" y="2209800"/>
          <a:ext cx="4038600" cy="338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Experiments</a:t>
            </a:r>
            <a:b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Xeon machine, 8 cores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Irregular applications included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en-US" sz="3300" b="1" dirty="0" err="1" smtClean="0"/>
              <a:t>Lonestar</a:t>
            </a:r>
            <a:r>
              <a:rPr lang="en-US" sz="3300" b="1" dirty="0" smtClean="0"/>
              <a:t> </a:t>
            </a:r>
            <a:r>
              <a:rPr lang="en-US" sz="3300" dirty="0" smtClean="0"/>
              <a:t>suite: algorithms already described plus…</a:t>
            </a:r>
          </a:p>
          <a:p>
            <a:pPr lvl="1"/>
            <a:r>
              <a:rPr lang="en-US" dirty="0" smtClean="0"/>
              <a:t>minimal spanning tree</a:t>
            </a:r>
          </a:p>
          <a:p>
            <a:pPr lvl="2"/>
            <a:r>
              <a:rPr lang="en-US" dirty="0" err="1" smtClean="0"/>
              <a:t>Borůvka</a:t>
            </a:r>
            <a:r>
              <a:rPr lang="en-US" dirty="0" smtClean="0"/>
              <a:t>, Prim, </a:t>
            </a:r>
            <a:r>
              <a:rPr lang="en-US" dirty="0" err="1" smtClean="0"/>
              <a:t>Kruskal</a:t>
            </a:r>
            <a:endParaRPr lang="en-US" dirty="0" smtClean="0"/>
          </a:p>
          <a:p>
            <a:pPr lvl="1"/>
            <a:r>
              <a:rPr lang="en-US" dirty="0" smtClean="0"/>
              <a:t>maximum flow</a:t>
            </a:r>
          </a:p>
          <a:p>
            <a:pPr lvl="2"/>
            <a:r>
              <a:rPr lang="en-US" dirty="0" err="1" smtClean="0"/>
              <a:t>Preflow</a:t>
            </a:r>
            <a:r>
              <a:rPr lang="en-US" dirty="0" smtClean="0"/>
              <a:t> push</a:t>
            </a:r>
          </a:p>
          <a:p>
            <a:pPr lvl="1"/>
            <a:r>
              <a:rPr lang="en-US" dirty="0" smtClean="0"/>
              <a:t>mesh generation</a:t>
            </a:r>
          </a:p>
          <a:p>
            <a:pPr lvl="2"/>
            <a:r>
              <a:rPr lang="en-US" dirty="0" smtClean="0"/>
              <a:t>Delaunay</a:t>
            </a:r>
          </a:p>
          <a:p>
            <a:pPr lvl="1"/>
            <a:r>
              <a:rPr lang="en-US" dirty="0" smtClean="0"/>
              <a:t>graph partitioning</a:t>
            </a:r>
          </a:p>
          <a:p>
            <a:pPr lvl="2"/>
            <a:r>
              <a:rPr lang="en-US" dirty="0" err="1" smtClean="0"/>
              <a:t>Metis</a:t>
            </a:r>
            <a:endParaRPr lang="en-US" dirty="0" smtClean="0"/>
          </a:p>
          <a:p>
            <a:pPr lvl="1"/>
            <a:r>
              <a:rPr lang="en-US" dirty="0" smtClean="0"/>
              <a:t>SAT solver	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Survey propagation</a:t>
            </a:r>
          </a:p>
          <a:p>
            <a:pPr>
              <a:buNone/>
            </a:pPr>
            <a:r>
              <a:rPr lang="en-US" sz="3300" dirty="0" smtClean="0"/>
              <a:t>Check the </a:t>
            </a:r>
            <a:r>
              <a:rPr lang="en-US" sz="3300" i="1" dirty="0" smtClean="0"/>
              <a:t>apps</a:t>
            </a:r>
            <a:r>
              <a:rPr lang="en-US" sz="3300" dirty="0" smtClean="0"/>
              <a:t> directory for more examples!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Thank you for attending this tutorial!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Questions?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download Galois at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http://</a:t>
            </a:r>
            <a:r>
              <a:rPr lang="en-US" b="1" dirty="0" err="1" smtClean="0">
                <a:solidFill>
                  <a:schemeClr val="tx1"/>
                </a:solidFill>
              </a:rPr>
              <a:t>iss.ices.utexas.edu/galois</a:t>
            </a:r>
            <a:r>
              <a:rPr lang="en-US" b="1" dirty="0" smtClean="0">
                <a:solidFill>
                  <a:schemeClr val="tx1"/>
                </a:solidFill>
              </a:rPr>
              <a:t>/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Scheduling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Order hierarchy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apply 1</a:t>
            </a:r>
            <a:r>
              <a:rPr lang="en-US" baseline="30000" dirty="0" smtClean="0"/>
              <a:t>st</a:t>
            </a:r>
            <a:r>
              <a:rPr lang="en-US" dirty="0" smtClean="0"/>
              <a:t> rule, in case of tie use 2</a:t>
            </a:r>
            <a:r>
              <a:rPr lang="en-US" baseline="30000" dirty="0" smtClean="0"/>
              <a:t>nd</a:t>
            </a:r>
            <a:r>
              <a:rPr lang="en-US" dirty="0" smtClean="0"/>
              <a:t> and so on</a:t>
            </a:r>
          </a:p>
          <a:p>
            <a:pPr marL="342900" lvl="1" indent="-342900" algn="ctr">
              <a:buNone/>
            </a:pP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Priority.first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ChunkedFIFO.class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).then(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LIFO.class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).then(…)</a:t>
            </a:r>
          </a:p>
          <a:p>
            <a:r>
              <a:rPr lang="en-US" dirty="0" smtClean="0"/>
              <a:t>Local order</a:t>
            </a:r>
          </a:p>
          <a:p>
            <a:pPr lvl="1"/>
            <a:r>
              <a:rPr lang="en-US" dirty="0" smtClean="0"/>
              <a:t>apply….</a:t>
            </a:r>
          </a:p>
          <a:p>
            <a:pPr algn="ctr">
              <a:buNone/>
            </a:pP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Priority.first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ChunkedFIFO.class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thenLocally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LIFO.class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));</a:t>
            </a:r>
          </a:p>
          <a:p>
            <a:r>
              <a:rPr lang="en-US" dirty="0" smtClean="0"/>
              <a:t>Strict order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ordered + comparator </a:t>
            </a:r>
          </a:p>
          <a:p>
            <a:pPr lvl="1" indent="688975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Priority.first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Ordered.class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Comparator(){</a:t>
            </a:r>
          </a:p>
          <a:p>
            <a:pPr lvl="1" indent="688975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compare(Object o1, Object o2) {…}</a:t>
            </a:r>
          </a:p>
          <a:p>
            <a:pPr lvl="1" indent="688975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});</a:t>
            </a:r>
          </a:p>
          <a:p>
            <a:pPr marL="342900" lvl="1" indent="-342900"/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Motivating example – spanning tree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5105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Compute the spanning tree of an undirected graph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Parallelism comes from  independent edges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Release contains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minimal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spanning tree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baseline="0" dirty="0" err="1" smtClean="0"/>
              <a:t>Borůvka</a:t>
            </a:r>
            <a:r>
              <a:rPr lang="en-US" sz="2600" baseline="0" dirty="0" smtClean="0"/>
              <a:t>, Prim, </a:t>
            </a:r>
            <a:r>
              <a:rPr lang="en-US" sz="2600" baseline="0" dirty="0" err="1" smtClean="0"/>
              <a:t>Kruskal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4x4_grid_spanning_tr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1371600"/>
            <a:ext cx="2362200" cy="2362200"/>
          </a:xfrm>
          <a:prstGeom prst="rect">
            <a:avLst/>
          </a:prstGeom>
        </p:spPr>
      </p:pic>
      <p:pic>
        <p:nvPicPr>
          <p:cNvPr id="14" name="Content Placeholder 13" descr="4x4_grid_spanning_tree_adp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096000" y="3962400"/>
            <a:ext cx="2468995" cy="2478455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Spanning tree - 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read graph from file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pick random node from graph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create </a:t>
            </a:r>
            <a:r>
              <a:rPr lang="en-US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containing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List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 empty list </a:t>
            </a:r>
          </a:p>
          <a:p>
            <a:pPr marL="573088" indent="-396875">
              <a:buNone/>
              <a:tabLst>
                <a:tab pos="517525" algn="l"/>
              </a:tabLs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foreach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Node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.neighbors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  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Edge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edge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Edge(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edge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  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smtClean="0">
                <a:latin typeface="Euphemia" pitchFamily="34" charset="0"/>
                <a:cs typeface="Raavi" pitchFamily="34" charset="0"/>
              </a:rPr>
              <a:t>)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334000" y="152400"/>
            <a:ext cx="3581400" cy="914400"/>
          </a:xfrm>
          <a:prstGeom prst="wedgeRoundRectCallout">
            <a:avLst>
              <a:gd name="adj1" fmla="val -56241"/>
              <a:gd name="adj2" fmla="val 10969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create graph, initialize </a:t>
            </a:r>
            <a:r>
              <a:rPr lang="en-US" sz="2000" b="1" dirty="0" err="1" smtClean="0"/>
              <a:t>worklist</a:t>
            </a:r>
            <a:r>
              <a:rPr lang="en-US" sz="2000" b="1" dirty="0" smtClean="0"/>
              <a:t> and spanning tree</a:t>
            </a:r>
            <a:endParaRPr lang="en-US" sz="2000" b="1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486400" y="3352800"/>
            <a:ext cx="3276600" cy="762000"/>
          </a:xfrm>
          <a:prstGeom prst="wedgeRoundRectCallout">
            <a:avLst>
              <a:gd name="adj1" fmla="val -99148"/>
              <a:gd name="adj2" fmla="val 34681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000" b="1" dirty="0" err="1" smtClean="0"/>
              <a:t>worklist</a:t>
            </a:r>
            <a:r>
              <a:rPr lang="en-US" sz="2000" b="1" dirty="0" smtClean="0"/>
              <a:t> elements can be processed in any order</a:t>
            </a:r>
            <a:endParaRPr lang="en-US" sz="20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019800" y="4495800"/>
            <a:ext cx="2971800" cy="1295400"/>
          </a:xfrm>
          <a:prstGeom prst="wedgeRoundRectCallout">
            <a:avLst>
              <a:gd name="adj1" fmla="val -86595"/>
              <a:gd name="adj2" fmla="val -3193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b="1" dirty="0" smtClean="0"/>
              <a:t>neighbor not processed?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add edge to solution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add to </a:t>
            </a:r>
            <a:r>
              <a:rPr lang="en-US" sz="2000" b="1" dirty="0" err="1" smtClean="0"/>
              <a:t>worklist</a:t>
            </a:r>
            <a:endParaRPr lang="en-US" sz="2000" b="1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Serial algorithm</a:t>
            </a:r>
          </a:p>
          <a:p>
            <a:pPr lvl="1"/>
            <a:r>
              <a:rPr lang="en-US" b="1" dirty="0" smtClean="0"/>
              <a:t>Galois data structures</a:t>
            </a:r>
          </a:p>
          <a:p>
            <a:pPr lvl="2"/>
            <a:r>
              <a:rPr lang="en-US" b="1" dirty="0" smtClean="0"/>
              <a:t>choosing right implementation</a:t>
            </a:r>
          </a:p>
          <a:p>
            <a:pPr lvl="2"/>
            <a:r>
              <a:rPr lang="en-US" b="1" dirty="0" smtClean="0"/>
              <a:t>basic API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Galois (parallel) version</a:t>
            </a:r>
          </a:p>
          <a:p>
            <a:pPr lvl="1"/>
            <a:r>
              <a:rPr lang="en-US" dirty="0" smtClean="0"/>
              <a:t>Galois </a:t>
            </a:r>
            <a:r>
              <a:rPr lang="en-US" dirty="0" err="1" smtClean="0"/>
              <a:t>iterators</a:t>
            </a:r>
            <a:endParaRPr lang="en-US" dirty="0" smtClean="0"/>
          </a:p>
          <a:p>
            <a:pPr lvl="1"/>
            <a:r>
              <a:rPr lang="en-US" dirty="0" smtClean="0"/>
              <a:t>scheduling</a:t>
            </a:r>
          </a:p>
          <a:p>
            <a:pPr lvl="2"/>
            <a:r>
              <a:rPr lang="en-US" dirty="0" smtClean="0"/>
              <a:t>assigning work to threads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Optimizations</a:t>
            </a:r>
          </a:p>
          <a:p>
            <a:pPr lvl="1"/>
            <a:r>
              <a:rPr lang="en-US" dirty="0" smtClean="0"/>
              <a:t>Galois data structures</a:t>
            </a:r>
          </a:p>
          <a:p>
            <a:pPr lvl="2"/>
            <a:r>
              <a:rPr lang="en-US" dirty="0" smtClean="0"/>
              <a:t>advanced API (flags)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Galois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Galoized</a:t>
            </a:r>
            <a:r>
              <a:rPr lang="en-US" dirty="0" smtClean="0"/>
              <a:t>” implementations</a:t>
            </a:r>
          </a:p>
          <a:p>
            <a:pPr lvl="1"/>
            <a:r>
              <a:rPr lang="en-US" dirty="0" smtClean="0"/>
              <a:t>concurrent</a:t>
            </a:r>
          </a:p>
          <a:p>
            <a:pPr lvl="1"/>
            <a:r>
              <a:rPr lang="en-US" dirty="0" smtClean="0"/>
              <a:t>transactional semantics</a:t>
            </a:r>
          </a:p>
          <a:p>
            <a:r>
              <a:rPr lang="en-US" dirty="0" smtClean="0"/>
              <a:t>Also, serial implementations</a:t>
            </a:r>
          </a:p>
          <a:p>
            <a:r>
              <a:rPr lang="en-US" dirty="0" err="1" smtClean="0"/>
              <a:t>galois.object</a:t>
            </a:r>
            <a:r>
              <a:rPr lang="en-US" dirty="0" smtClean="0"/>
              <a:t> package</a:t>
            </a:r>
          </a:p>
          <a:p>
            <a:pPr lvl="1"/>
            <a:r>
              <a:rPr lang="en-US" dirty="0" smtClean="0"/>
              <a:t>Graph</a:t>
            </a:r>
          </a:p>
          <a:p>
            <a:pPr lvl="1"/>
            <a:r>
              <a:rPr lang="en-US" dirty="0" err="1" smtClean="0"/>
              <a:t>GMap</a:t>
            </a:r>
            <a:r>
              <a:rPr lang="en-US" dirty="0" smtClean="0"/>
              <a:t>, </a:t>
            </a:r>
            <a:r>
              <a:rPr lang="en-US" dirty="0" err="1" smtClean="0"/>
              <a:t>GSet</a:t>
            </a:r>
            <a:endParaRPr lang="en-US" dirty="0" smtClean="0"/>
          </a:p>
          <a:p>
            <a:pPr lvl="1"/>
            <a:r>
              <a:rPr lang="en-US" dirty="0" smtClean="0"/>
              <a:t>...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Graph API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4191000" y="1295400"/>
            <a:ext cx="2590800" cy="2146995"/>
            <a:chOff x="3429000" y="1285220"/>
            <a:chExt cx="2590800" cy="2146995"/>
          </a:xfrm>
        </p:grpSpPr>
        <p:sp>
          <p:nvSpPr>
            <p:cNvPr id="25" name="Rectangle 24"/>
            <p:cNvSpPr/>
            <p:nvPr/>
          </p:nvSpPr>
          <p:spPr>
            <a:xfrm>
              <a:off x="3429000" y="1285220"/>
              <a:ext cx="2590800" cy="1981200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3429000" y="1818620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581400" y="1295400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&lt;&lt;interface&gt;&gt;</a:t>
              </a:r>
            </a:p>
            <a:p>
              <a:pPr algn="ctr"/>
              <a:r>
                <a:rPr lang="en-US" sz="1600" b="1" dirty="0" smtClean="0"/>
                <a:t>Graph&lt;N&gt;</a:t>
              </a:r>
              <a:endParaRPr lang="en-US" sz="1600" b="1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3429000" y="1971020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3429000" y="2047220"/>
              <a:ext cx="25908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createNode</a:t>
              </a:r>
              <a:r>
                <a:rPr lang="en-US" sz="1200" dirty="0" smtClean="0"/>
                <a:t>(data: N)</a:t>
              </a:r>
            </a:p>
            <a:p>
              <a:r>
                <a:rPr lang="en-US" sz="1200" dirty="0" smtClean="0"/>
                <a:t>add(node: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)</a:t>
              </a:r>
            </a:p>
            <a:p>
              <a:r>
                <a:rPr lang="en-US" sz="1200" dirty="0" smtClean="0"/>
                <a:t>remove(node: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)</a:t>
              </a:r>
            </a:p>
            <a:p>
              <a:r>
                <a:rPr lang="en-US" sz="1200" dirty="0" err="1" smtClean="0"/>
                <a:t>addNeighbor</a:t>
              </a:r>
              <a:r>
                <a:rPr lang="en-US" sz="1200" dirty="0" smtClean="0"/>
                <a:t>(s: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, d: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)</a:t>
              </a:r>
            </a:p>
            <a:p>
              <a:r>
                <a:rPr lang="en-US" sz="1200" dirty="0" err="1" smtClean="0"/>
                <a:t>removeNeighbor</a:t>
              </a:r>
              <a:r>
                <a:rPr lang="en-US" sz="1200" dirty="0" smtClean="0"/>
                <a:t>(s: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, d: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)</a:t>
              </a:r>
            </a:p>
            <a:p>
              <a:r>
                <a:rPr lang="en-US" sz="1200" dirty="0" smtClean="0"/>
                <a:t>…</a:t>
              </a:r>
            </a:p>
            <a:p>
              <a:endParaRPr lang="en-US" sz="12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85800" y="1295400"/>
            <a:ext cx="1524000" cy="1076980"/>
            <a:chOff x="7162800" y="1285220"/>
            <a:chExt cx="1524000" cy="1076980"/>
          </a:xfrm>
        </p:grpSpPr>
        <p:sp>
          <p:nvSpPr>
            <p:cNvPr id="52" name="Rectangle 51"/>
            <p:cNvSpPr/>
            <p:nvPr/>
          </p:nvSpPr>
          <p:spPr>
            <a:xfrm>
              <a:off x="7162800" y="1285220"/>
              <a:ext cx="1524000" cy="1076980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7162800" y="1676400"/>
              <a:ext cx="1524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7162800" y="1295400"/>
              <a:ext cx="152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err="1" smtClean="0"/>
                <a:t>GNode</a:t>
              </a:r>
              <a:r>
                <a:rPr lang="en-US" sz="1600" b="1" i="1" dirty="0" smtClean="0"/>
                <a:t>&lt;N&gt;</a:t>
              </a:r>
              <a:endParaRPr lang="en-US" sz="1600" b="1" i="1" dirty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7162800" y="1828800"/>
              <a:ext cx="1524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7162800" y="1828800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setData</a:t>
              </a:r>
              <a:r>
                <a:rPr lang="en-US" sz="1200" dirty="0" smtClean="0"/>
                <a:t>(data: N)</a:t>
              </a:r>
            </a:p>
            <a:p>
              <a:r>
                <a:rPr lang="en-US" sz="1200" dirty="0" err="1" smtClean="0"/>
                <a:t>getData</a:t>
              </a:r>
              <a:r>
                <a:rPr lang="en-US" sz="1200" dirty="0" smtClean="0"/>
                <a:t>()</a:t>
              </a:r>
            </a:p>
          </p:txBody>
        </p:sp>
      </p:grpSp>
      <p:cxnSp>
        <p:nvCxnSpPr>
          <p:cNvPr id="63" name="Straight Arrow Connector 62"/>
          <p:cNvCxnSpPr/>
          <p:nvPr/>
        </p:nvCxnSpPr>
        <p:spPr>
          <a:xfrm>
            <a:off x="2209800" y="1524000"/>
            <a:ext cx="19050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2590800" y="5410200"/>
            <a:ext cx="2590800" cy="762000"/>
            <a:chOff x="3429000" y="1285220"/>
            <a:chExt cx="2590800" cy="1350818"/>
          </a:xfrm>
        </p:grpSpPr>
        <p:sp>
          <p:nvSpPr>
            <p:cNvPr id="72" name="Rectangle 71"/>
            <p:cNvSpPr/>
            <p:nvPr/>
          </p:nvSpPr>
          <p:spPr>
            <a:xfrm>
              <a:off x="3429000" y="1285220"/>
              <a:ext cx="2590800" cy="1350818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3429000" y="1960629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3581400" y="1295401"/>
              <a:ext cx="21336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ObjectMorphGraph</a:t>
              </a:r>
              <a:endParaRPr lang="en-US" sz="1600" b="1" dirty="0"/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3429000" y="2230793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Straight Arrow Connector 95"/>
          <p:cNvCxnSpPr/>
          <p:nvPr/>
        </p:nvCxnSpPr>
        <p:spPr>
          <a:xfrm rot="5400000" flipH="1" flipV="1">
            <a:off x="1219994" y="2590006"/>
            <a:ext cx="457200" cy="1588"/>
          </a:xfrm>
          <a:prstGeom prst="straightConnector1">
            <a:avLst/>
          </a:prstGeom>
          <a:ln w="12700">
            <a:prstDash val="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10800000">
            <a:off x="2514600" y="2971800"/>
            <a:ext cx="1676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rot="5400000" flipH="1" flipV="1">
            <a:off x="5334000" y="3429000"/>
            <a:ext cx="304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4191000" y="3581400"/>
            <a:ext cx="2667000" cy="1371600"/>
            <a:chOff x="3429000" y="1285220"/>
            <a:chExt cx="2667000" cy="1620982"/>
          </a:xfrm>
        </p:grpSpPr>
        <p:sp>
          <p:nvSpPr>
            <p:cNvPr id="117" name="Rectangle 116"/>
            <p:cNvSpPr/>
            <p:nvPr/>
          </p:nvSpPr>
          <p:spPr>
            <a:xfrm>
              <a:off x="3429000" y="1285220"/>
              <a:ext cx="2590800" cy="1620982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3429000" y="1915602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3581400" y="1295400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&lt;&lt;interface&gt;&gt;</a:t>
              </a:r>
            </a:p>
            <a:p>
              <a:pPr algn="ctr"/>
              <a:r>
                <a:rPr lang="en-US" sz="1600" b="1" dirty="0" err="1" smtClean="0"/>
                <a:t>ObjectGraph</a:t>
              </a:r>
              <a:r>
                <a:rPr lang="en-US" sz="1600" b="1" dirty="0" smtClean="0"/>
                <a:t>&lt;N,E&gt;</a:t>
              </a:r>
              <a:endParaRPr lang="en-US" sz="1600" b="1" dirty="0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3429000" y="2095711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3429000" y="2075205"/>
              <a:ext cx="2667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addEdge</a:t>
              </a:r>
              <a:r>
                <a:rPr lang="en-US" sz="1200" dirty="0" smtClean="0"/>
                <a:t>(s: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, d: </a:t>
              </a:r>
              <a:r>
                <a:rPr lang="en-US" sz="1200" dirty="0" err="1" smtClean="0"/>
                <a:t>Gnode</a:t>
              </a:r>
              <a:r>
                <a:rPr lang="en-US" sz="1200" dirty="0" smtClean="0"/>
                <a:t>, </a:t>
              </a:r>
              <a:r>
                <a:rPr lang="en-US" sz="1200" dirty="0" err="1" smtClean="0"/>
                <a:t>data:E</a:t>
              </a:r>
              <a:r>
                <a:rPr lang="en-US" sz="1200" dirty="0" smtClean="0"/>
                <a:t>)</a:t>
              </a:r>
            </a:p>
            <a:p>
              <a:r>
                <a:rPr lang="en-US" sz="1200" dirty="0" err="1" smtClean="0"/>
                <a:t>setEdgeData</a:t>
              </a:r>
              <a:r>
                <a:rPr lang="en-US" sz="1200" dirty="0" smtClean="0"/>
                <a:t>(s:GNode, d:Gnode, </a:t>
              </a:r>
              <a:r>
                <a:rPr lang="en-US" sz="1200" dirty="0" err="1" smtClean="0"/>
                <a:t>data:E</a:t>
              </a:r>
              <a:r>
                <a:rPr lang="en-US" sz="1200" dirty="0" smtClean="0"/>
                <a:t>)</a:t>
              </a:r>
            </a:p>
            <a:p>
              <a:r>
                <a:rPr lang="en-US" sz="1200" dirty="0" smtClean="0"/>
                <a:t>…</a:t>
              </a:r>
            </a:p>
            <a:p>
              <a:endParaRPr lang="en-US" sz="1200" dirty="0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5715000" y="5410200"/>
            <a:ext cx="2590800" cy="762000"/>
            <a:chOff x="3429000" y="1285220"/>
            <a:chExt cx="2590800" cy="1350818"/>
          </a:xfrm>
        </p:grpSpPr>
        <p:sp>
          <p:nvSpPr>
            <p:cNvPr id="123" name="Rectangle 122"/>
            <p:cNvSpPr/>
            <p:nvPr/>
          </p:nvSpPr>
          <p:spPr>
            <a:xfrm>
              <a:off x="3429000" y="1285220"/>
              <a:ext cx="2590800" cy="1350818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Connector 123"/>
            <p:cNvCxnSpPr/>
            <p:nvPr/>
          </p:nvCxnSpPr>
          <p:spPr>
            <a:xfrm>
              <a:off x="3429000" y="1960629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3429000" y="1295401"/>
              <a:ext cx="2590800" cy="5456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ObjectLocalComputationGraph</a:t>
              </a:r>
              <a:endParaRPr lang="en-US" sz="1400" b="1" dirty="0"/>
            </a:p>
          </p:txBody>
        </p:sp>
        <p:cxnSp>
          <p:nvCxnSpPr>
            <p:cNvPr id="126" name="Straight Connector 125"/>
            <p:cNvCxnSpPr/>
            <p:nvPr/>
          </p:nvCxnSpPr>
          <p:spPr>
            <a:xfrm>
              <a:off x="3429000" y="2230793"/>
              <a:ext cx="2590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Elbow Connector 127"/>
          <p:cNvCxnSpPr>
            <a:stCxn id="74" idx="0"/>
            <a:endCxn id="121" idx="2"/>
          </p:cNvCxnSpPr>
          <p:nvPr/>
        </p:nvCxnSpPr>
        <p:spPr>
          <a:xfrm rot="5400000" flipH="1" flipV="1">
            <a:off x="4435779" y="4327222"/>
            <a:ext cx="462943" cy="1714500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/>
          <p:cNvCxnSpPr>
            <a:stCxn id="125" idx="0"/>
            <a:endCxn id="121" idx="2"/>
          </p:cNvCxnSpPr>
          <p:nvPr/>
        </p:nvCxnSpPr>
        <p:spPr>
          <a:xfrm rot="16200000" flipV="1">
            <a:off x="6035979" y="4441522"/>
            <a:ext cx="462943" cy="1485900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304800" y="2819400"/>
            <a:ext cx="2286000" cy="1524000"/>
            <a:chOff x="304800" y="2819400"/>
            <a:chExt cx="2286000" cy="1524000"/>
          </a:xfrm>
        </p:grpSpPr>
        <p:grpSp>
          <p:nvGrpSpPr>
            <p:cNvPr id="133" name="Group 132"/>
            <p:cNvGrpSpPr/>
            <p:nvPr/>
          </p:nvGrpSpPr>
          <p:grpSpPr>
            <a:xfrm>
              <a:off x="304800" y="2819400"/>
              <a:ext cx="2286000" cy="1524000"/>
              <a:chOff x="533400" y="1219200"/>
              <a:chExt cx="2286000" cy="1524000"/>
            </a:xfrm>
          </p:grpSpPr>
          <p:grpSp>
            <p:nvGrpSpPr>
              <p:cNvPr id="77" name="Group 76"/>
              <p:cNvGrpSpPr/>
              <p:nvPr/>
            </p:nvGrpSpPr>
            <p:grpSpPr>
              <a:xfrm>
                <a:off x="533400" y="1219200"/>
                <a:ext cx="2286000" cy="1524000"/>
                <a:chOff x="7162800" y="1056620"/>
                <a:chExt cx="2286000" cy="1524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7162800" y="1056620"/>
                  <a:ext cx="2209800" cy="1524000"/>
                </a:xfrm>
                <a:prstGeom prst="rect">
                  <a:avLst/>
                </a:prstGeom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50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</a:gra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162800" y="1132820"/>
                  <a:ext cx="2209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dirty="0" smtClean="0"/>
                    <a:t>&lt;&lt;interface&gt;&gt;</a:t>
                  </a:r>
                </a:p>
                <a:p>
                  <a:pPr algn="ctr"/>
                  <a:r>
                    <a:rPr lang="en-US" sz="1600" b="1" dirty="0" err="1" smtClean="0"/>
                    <a:t>Mappable</a:t>
                  </a:r>
                  <a:r>
                    <a:rPr lang="en-US" sz="1600" b="1" dirty="0" smtClean="0"/>
                    <a:t>&lt;T&gt;</a:t>
                  </a:r>
                  <a:endParaRPr lang="en-US" sz="1600" b="1" dirty="0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7162800" y="1818620"/>
                  <a:ext cx="22860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map (closure: </a:t>
                  </a:r>
                  <a:r>
                    <a:rPr lang="en-US" sz="1200" dirty="0" err="1" smtClean="0"/>
                    <a:t>LambdaVoid</a:t>
                  </a:r>
                  <a:r>
                    <a:rPr lang="en-US" sz="1200" dirty="0" smtClean="0"/>
                    <a:t>&lt;T&gt;)</a:t>
                  </a:r>
                </a:p>
                <a:p>
                  <a:r>
                    <a:rPr lang="en-US" sz="1200" dirty="0" smtClean="0"/>
                    <a:t>map(closure:  Lambda2Void&lt;T,E&gt;)</a:t>
                  </a:r>
                </a:p>
                <a:p>
                  <a:r>
                    <a:rPr lang="en-US" sz="1200" dirty="0" smtClean="0"/>
                    <a:t>…</a:t>
                  </a:r>
                </a:p>
              </p:txBody>
            </p:sp>
          </p:grpSp>
          <p:cxnSp>
            <p:nvCxnSpPr>
              <p:cNvPr id="92" name="Straight Connector 91"/>
              <p:cNvCxnSpPr/>
              <p:nvPr/>
            </p:nvCxnSpPr>
            <p:spPr>
              <a:xfrm>
                <a:off x="533400" y="1828800"/>
                <a:ext cx="22098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4" name="Straight Connector 143"/>
            <p:cNvCxnSpPr/>
            <p:nvPr/>
          </p:nvCxnSpPr>
          <p:spPr>
            <a:xfrm>
              <a:off x="304800" y="3581400"/>
              <a:ext cx="22098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</a:rPr>
              <a:t>Mappable</a:t>
            </a:r>
            <a:r>
              <a:rPr lang="en-US" sz="4000" b="1" dirty="0" smtClean="0">
                <a:solidFill>
                  <a:schemeClr val="tx2"/>
                </a:solidFill>
              </a:rPr>
              <a:t>&lt;T&gt;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Implicit iteration over collections of type T</a:t>
            </a:r>
          </a:p>
          <a:p>
            <a:pPr indent="2005013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nterface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Mappable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&lt;T&gt; {</a:t>
            </a:r>
          </a:p>
          <a:p>
            <a:pPr indent="2005013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void 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map(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&lt;T&gt; body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); }</a:t>
            </a:r>
          </a:p>
          <a:p>
            <a:pPr indent="2005013">
              <a:buNone/>
            </a:pPr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dirty="0" err="1" smtClean="0"/>
              <a:t>LambdaVoid</a:t>
            </a:r>
            <a:r>
              <a:rPr lang="en-US" sz="2800" dirty="0" smtClean="0"/>
              <a:t> = </a:t>
            </a:r>
            <a:r>
              <a:rPr lang="en-US" sz="2800" dirty="0" smtClean="0"/>
              <a:t>closure</a:t>
            </a:r>
          </a:p>
          <a:p>
            <a:pPr indent="2005013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interface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&lt;T&gt; {</a:t>
            </a:r>
          </a:p>
          <a:p>
            <a:pPr indent="2005013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void 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call(T 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arg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);}</a:t>
            </a:r>
          </a:p>
          <a:p>
            <a:pPr indent="2005013">
              <a:buNone/>
            </a:pPr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800" dirty="0" smtClean="0"/>
              <a:t>Graph </a:t>
            </a:r>
            <a:r>
              <a:rPr lang="en-US" sz="2800" dirty="0" smtClean="0"/>
              <a:t>and </a:t>
            </a:r>
            <a:r>
              <a:rPr lang="en-US" sz="2800" dirty="0" err="1" smtClean="0"/>
              <a:t>Gnode</a:t>
            </a:r>
            <a:r>
              <a:rPr lang="en-US" sz="2800" dirty="0" smtClean="0"/>
              <a:t> </a:t>
            </a:r>
            <a:r>
              <a:rPr lang="en-US" sz="2800" dirty="0" smtClean="0"/>
              <a:t>are</a:t>
            </a:r>
            <a:r>
              <a:rPr lang="en-US" sz="2800" dirty="0" smtClean="0"/>
              <a:t> Mappable</a:t>
            </a:r>
          </a:p>
          <a:p>
            <a:pPr indent="-4763" algn="ctr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graph.map(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&lt;T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 body)</a:t>
            </a:r>
          </a:p>
          <a:p>
            <a:pPr lvl="1" algn="ctr">
              <a:buNone/>
            </a:pPr>
            <a:r>
              <a:rPr lang="en-US" sz="2000" dirty="0" smtClean="0"/>
              <a:t>“apply closure once per node in graph”</a:t>
            </a:r>
          </a:p>
          <a:p>
            <a:pPr indent="-4763" algn="ctr">
              <a:buNone/>
            </a:pPr>
            <a:endParaRPr lang="en-US" sz="1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4763" algn="ctr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node.map(</a:t>
            </a:r>
            <a:r>
              <a:rPr lang="en-US" sz="1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&lt;T</a:t>
            </a:r>
            <a:r>
              <a:rPr lang="en-US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 body)</a:t>
            </a:r>
          </a:p>
          <a:p>
            <a:pPr lvl="1" algn="ctr">
              <a:buNone/>
            </a:pPr>
            <a:r>
              <a:rPr lang="en-US" sz="2000" dirty="0" smtClean="0"/>
              <a:t>“apply closure once per </a:t>
            </a:r>
            <a:r>
              <a:rPr lang="en-US" sz="2000" dirty="0" smtClean="0"/>
              <a:t>neighbor of this node”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Spanning tree - serial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181600"/>
          </a:xfrm>
        </p:spPr>
        <p:txBody>
          <a:bodyPr>
            <a:normAutofit fontScale="92500" lnSpcReduction="10000"/>
          </a:bodyPr>
          <a:lstStyle/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Graph&lt;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 </a:t>
            </a:r>
            <a:r>
              <a:rPr lang="en-US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MorphGraph.GraphBuilder</a:t>
            </a:r>
            <a:r>
              <a:rPr lang="en-US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().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create()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Graphs.getRandom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(graph)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Stack&lt;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Stack(startNode);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List&lt;Edge&gt;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ArrayList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</a:p>
          <a:p>
            <a:pPr marL="573088" indent="-396875">
              <a:buNone/>
              <a:tabLst>
                <a:tab pos="517525" algn="l"/>
              </a:tabLs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while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.isEmpty()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src = worklist.pop() 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src.map(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LambdaVoid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call(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GNode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 dst) {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	            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2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.getData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();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if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!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dstData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.inSpanningTree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true  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      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Edge(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           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worklist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.add(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dst</a:t>
            </a:r>
            <a:r>
              <a:rPr lang="en-US" sz="2000" dirty="0" smtClean="0">
                <a:latin typeface="Euphemia" pitchFamily="34" charset="0"/>
                <a:cs typeface="Raavi" pitchFamily="34" charset="0"/>
              </a:rPr>
              <a:t>)</a:t>
            </a:r>
          </a:p>
          <a:p>
            <a:pPr marL="573088" indent="-396875">
              <a:buNone/>
              <a:tabLst>
                <a:tab pos="517525" algn="l"/>
              </a:tabLst>
            </a:pPr>
            <a:r>
              <a:rPr lang="en-US" sz="2000" dirty="0" smtClean="0">
                <a:latin typeface="Euphemia" pitchFamily="34" charset="0"/>
                <a:cs typeface="Raavi" pitchFamily="34" charset="0"/>
              </a:rPr>
              <a:t>        }})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95275" cy="61912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6858000" y="1905000"/>
            <a:ext cx="2133600" cy="533400"/>
          </a:xfrm>
          <a:prstGeom prst="wedgeRoundRectCallout">
            <a:avLst>
              <a:gd name="adj1" fmla="val -72091"/>
              <a:gd name="adj2" fmla="val -4067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graph utilities</a:t>
            </a:r>
            <a:endParaRPr lang="en-US" sz="2000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324600" y="2819400"/>
            <a:ext cx="2209800" cy="457200"/>
          </a:xfrm>
          <a:prstGeom prst="wedgeRoundRectCallout">
            <a:avLst>
              <a:gd name="adj1" fmla="val -102047"/>
              <a:gd name="adj2" fmla="val -7153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LIFO scheduling</a:t>
            </a:r>
            <a:endParaRPr lang="en-US" sz="2000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191000" y="3429000"/>
            <a:ext cx="4724400" cy="533400"/>
          </a:xfrm>
          <a:prstGeom prst="wedgeRoundRectCallout">
            <a:avLst>
              <a:gd name="adj1" fmla="val -75055"/>
              <a:gd name="adj2" fmla="val 7027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for every neighbor of the active node</a:t>
            </a:r>
            <a:endParaRPr lang="en-US" sz="2000" b="1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381000" y="609600"/>
            <a:ext cx="3733800" cy="533400"/>
          </a:xfrm>
          <a:prstGeom prst="wedgeRoundRectCallout">
            <a:avLst>
              <a:gd name="adj1" fmla="val -15178"/>
              <a:gd name="adj2" fmla="val 10959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has the node been processed? </a:t>
            </a:r>
            <a:endParaRPr lang="en-US" sz="2000" b="1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4800600" y="609600"/>
            <a:ext cx="4114800" cy="533400"/>
          </a:xfrm>
          <a:prstGeom prst="wedgeRoundRectCallout">
            <a:avLst>
              <a:gd name="adj1" fmla="val -2915"/>
              <a:gd name="adj2" fmla="val 11464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/>
              <a:t>graphs created using builder pattern </a:t>
            </a:r>
            <a:endParaRPr lang="en-US" sz="2000" b="1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A74E-7906-45A4-ABC0-A3445D3533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10609</TotalTime>
  <Words>1117</Words>
  <Application>Microsoft Office PowerPoint</Application>
  <PresentationFormat>On-screen Show (4:3)</PresentationFormat>
  <Paragraphs>349</Paragraphs>
  <Slides>24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Galois System Tutorial</vt:lpstr>
      <vt:lpstr>Writing Galois programs </vt:lpstr>
      <vt:lpstr>Motivating example – spanning tree</vt:lpstr>
      <vt:lpstr>Spanning tree - pseudo code</vt:lpstr>
      <vt:lpstr>Outline</vt:lpstr>
      <vt:lpstr>Galois data structures</vt:lpstr>
      <vt:lpstr>Graph API</vt:lpstr>
      <vt:lpstr>Mappable&lt;T&gt; interface</vt:lpstr>
      <vt:lpstr>Spanning tree - serial code</vt:lpstr>
      <vt:lpstr>Outline</vt:lpstr>
      <vt:lpstr>Galois iterators</vt:lpstr>
      <vt:lpstr>Scheduling</vt:lpstr>
      <vt:lpstr>Spanning tree - Galois code</vt:lpstr>
      <vt:lpstr>Outline</vt:lpstr>
      <vt:lpstr>Optimizations - “flagged” methods</vt:lpstr>
      <vt:lpstr>Spanning tree - Galois code</vt:lpstr>
      <vt:lpstr>Spanning tree - Galois code (final version)</vt:lpstr>
      <vt:lpstr>Galois roadmap</vt:lpstr>
      <vt:lpstr>Slide 19</vt:lpstr>
      <vt:lpstr>Experiments Xeon machine, 8 cores </vt:lpstr>
      <vt:lpstr>Slide 21</vt:lpstr>
      <vt:lpstr>Irregular applications included</vt:lpstr>
      <vt:lpstr>Thank you for attending this tutorial! Questions?</vt:lpstr>
      <vt:lpstr>Scheduling (II)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Galois System Overview</dc:title>
  <dc:creator>Mario Mendez-Lojo</dc:creator>
  <cp:lastModifiedBy>mario</cp:lastModifiedBy>
  <cp:revision>274</cp:revision>
  <dcterms:created xsi:type="dcterms:W3CDTF">2010-06-06T15:08:49Z</dcterms:created>
  <dcterms:modified xsi:type="dcterms:W3CDTF">2011-02-12T01:03:57Z</dcterms:modified>
</cp:coreProperties>
</file>