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96" r:id="rId3"/>
    <p:sldId id="327" r:id="rId4"/>
    <p:sldId id="326" r:id="rId5"/>
    <p:sldId id="297" r:id="rId6"/>
    <p:sldId id="299" r:id="rId7"/>
    <p:sldId id="300" r:id="rId8"/>
    <p:sldId id="301" r:id="rId9"/>
    <p:sldId id="302" r:id="rId10"/>
    <p:sldId id="322" r:id="rId11"/>
    <p:sldId id="298" r:id="rId12"/>
    <p:sldId id="304" r:id="rId13"/>
    <p:sldId id="306" r:id="rId14"/>
    <p:sldId id="307" r:id="rId15"/>
    <p:sldId id="324" r:id="rId16"/>
    <p:sldId id="325" r:id="rId17"/>
    <p:sldId id="309" r:id="rId18"/>
    <p:sldId id="329" r:id="rId19"/>
    <p:sldId id="311" r:id="rId20"/>
    <p:sldId id="312" r:id="rId21"/>
    <p:sldId id="313" r:id="rId22"/>
    <p:sldId id="314" r:id="rId23"/>
    <p:sldId id="315" r:id="rId24"/>
    <p:sldId id="316" r:id="rId25"/>
    <p:sldId id="337" r:id="rId26"/>
    <p:sldId id="338" r:id="rId27"/>
    <p:sldId id="334" r:id="rId28"/>
    <p:sldId id="335" r:id="rId29"/>
    <p:sldId id="336" r:id="rId30"/>
    <p:sldId id="321" r:id="rId31"/>
    <p:sldId id="331" r:id="rId32"/>
    <p:sldId id="33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2271" autoAdjust="0"/>
  </p:normalViewPr>
  <p:slideViewPr>
    <p:cSldViewPr>
      <p:cViewPr>
        <p:scale>
          <a:sx n="66" d="100"/>
          <a:sy n="66" d="100"/>
        </p:scale>
        <p:origin x="-128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81C0D-7C74-4267-B102-45A91DDEE279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E270C-B246-4BB1-A417-261FE4488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0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F53A-7E00-412C-9E56-F510C7CC67D5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2787-0126-421B-A702-5FA990CF0B3B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38596-547E-479E-96C1-ACC7411CF627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E2352-4A12-4638-AD19-2E2C7FB48312}" type="datetime1">
              <a:rPr lang="en-US" smtClean="0"/>
              <a:pPr>
                <a:defRPr/>
              </a:pPr>
              <a:t>2/12/2011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8EADB-ED16-418C-9698-DAB05A506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BB546-7F1C-4286-BF68-B0FDE8CC4EFC}" type="datetime1">
              <a:rPr lang="en-US" smtClean="0"/>
              <a:pPr>
                <a:defRPr/>
              </a:pPr>
              <a:t>2/12/2011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7BF26-175F-4F8A-8966-91466318F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56EA-ADA5-40FC-A289-785CEDE73A08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C944-CA44-4A8A-B94A-3D5C9507CBDD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32D4-49AF-4464-83CE-7B74907AA8BF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21379-53A5-43D6-A099-E3ADC9C0BF62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028-18D3-4480-B4F4-D24CB99C6B9D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4B20-F354-4F91-B766-F1B32A45D6E2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EBEBF-A661-4F79-BC9B-1EE29C22014B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71C1-EED0-43B5-8C98-0664902E3D16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43733-D440-44BE-8B0A-D3250F42A620}" type="datetime1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1C287-65B3-4F87-9126-6322B4D60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</p:spPr>
        <p:txBody>
          <a:bodyPr>
            <a:normAutofit/>
          </a:bodyPr>
          <a:lstStyle/>
          <a:p>
            <a:r>
              <a:rPr lang="en-US" dirty="0" err="1" smtClean="0"/>
              <a:t>ParaMeter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 profiling tool for amorphous data-parallel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Donald Nguyen</a:t>
            </a:r>
            <a:endParaRPr lang="en-US" dirty="0" smtClean="0"/>
          </a:p>
          <a:p>
            <a:r>
              <a:rPr lang="en-US" dirty="0" smtClean="0"/>
              <a:t>University of Texas at Austin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2AE48-41C3-4E2B-BC94-ACDE8C438F2A}" type="slidenum">
              <a:rPr lang="en-US"/>
              <a:pPr/>
              <a:t>10</a:t>
            </a:fld>
            <a:endParaRPr lang="en-US"/>
          </a:p>
        </p:txBody>
      </p:sp>
      <p:sp>
        <p:nvSpPr>
          <p:cNvPr id="27649" name="Rectangle 1"/>
          <p:cNvSpPr>
            <a:spLocks/>
          </p:cNvSpPr>
          <p:nvPr/>
        </p:nvSpPr>
        <p:spPr bwMode="auto">
          <a:xfrm>
            <a:off x="5783580" y="2651760"/>
            <a:ext cx="1371600" cy="2331720"/>
          </a:xfrm>
          <a:prstGeom prst="rect">
            <a:avLst/>
          </a:prstGeom>
          <a:solidFill>
            <a:schemeClr val="accent1">
              <a:alpha val="5098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3669030" y="2651760"/>
            <a:ext cx="2103120" cy="2331720"/>
          </a:xfrm>
          <a:prstGeom prst="rect">
            <a:avLst/>
          </a:prstGeom>
          <a:solidFill>
            <a:srgbClr val="00FF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51" name="Rectangle 3"/>
          <p:cNvSpPr>
            <a:spLocks/>
          </p:cNvSpPr>
          <p:nvPr/>
        </p:nvSpPr>
        <p:spPr bwMode="auto">
          <a:xfrm>
            <a:off x="2286000" y="2651760"/>
            <a:ext cx="1371600" cy="2331720"/>
          </a:xfrm>
          <a:prstGeom prst="rect">
            <a:avLst/>
          </a:prstGeom>
          <a:solidFill>
            <a:srgbClr val="FF0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A G</a:t>
            </a:r>
            <a:r>
              <a:rPr lang="en-US" dirty="0" smtClean="0"/>
              <a:t>uess</a:t>
            </a:r>
            <a:endParaRPr lang="en-US" dirty="0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2320290"/>
            <a:ext cx="604647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280" y="3086100"/>
            <a:ext cx="4972050" cy="1725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47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animBg="1"/>
      <p:bldP spid="27650" grpId="0" animBg="1"/>
      <p:bldP spid="276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Demo: Spanning Tree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9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1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Simplified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Represent</a:t>
            </a:r>
            <a:r>
              <a:rPr lang="en-US" dirty="0" smtClean="0"/>
              <a:t> program as graph</a:t>
            </a:r>
          </a:p>
          <a:p>
            <a:pPr lvl="1"/>
            <a:r>
              <a:rPr lang="en-US" dirty="0" smtClean="0"/>
              <a:t>No notion of ordering</a:t>
            </a:r>
          </a:p>
          <a:p>
            <a:r>
              <a:rPr lang="en-US" b="1" dirty="0" smtClean="0"/>
              <a:t>Execution strategy</a:t>
            </a:r>
          </a:p>
          <a:p>
            <a:pPr lvl="1"/>
            <a:r>
              <a:rPr lang="en-US" dirty="0" smtClean="0"/>
              <a:t>Choose independent sets of activities</a:t>
            </a:r>
          </a:p>
          <a:p>
            <a:pPr lvl="1"/>
            <a:r>
              <a:rPr lang="en-US" dirty="0" smtClean="0"/>
              <a:t>Different choices </a:t>
            </a:r>
            <a:r>
              <a:rPr lang="en-US" dirty="0" smtClean="0">
                <a:sym typeface="Wingdings" pitchFamily="2" charset="2"/>
              </a:rPr>
              <a:t> different </a:t>
            </a:r>
            <a:r>
              <a:rPr lang="en-US" dirty="0" smtClean="0">
                <a:sym typeface="Wingdings" pitchFamily="2" charset="2"/>
              </a:rPr>
              <a:t>profiles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358140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1"/>
          <p:cNvSpPr>
            <a:spLocks noChangeShapeType="1"/>
          </p:cNvSpPr>
          <p:nvPr/>
        </p:nvSpPr>
        <p:spPr bwMode="auto">
          <a:xfrm>
            <a:off x="7448550" y="5482319"/>
            <a:ext cx="495300" cy="43656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Line 2"/>
          <p:cNvSpPr>
            <a:spLocks noChangeShapeType="1"/>
          </p:cNvSpPr>
          <p:nvPr/>
        </p:nvSpPr>
        <p:spPr bwMode="auto">
          <a:xfrm flipH="1">
            <a:off x="7448550" y="5931581"/>
            <a:ext cx="508000" cy="484188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auto">
          <a:xfrm>
            <a:off x="5273675" y="5695044"/>
            <a:ext cx="449263" cy="555625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Oval 6"/>
          <p:cNvSpPr>
            <a:spLocks/>
          </p:cNvSpPr>
          <p:nvPr/>
        </p:nvSpPr>
        <p:spPr bwMode="auto">
          <a:xfrm>
            <a:off x="5210175" y="5629956"/>
            <a:ext cx="152400" cy="152400"/>
          </a:xfrm>
          <a:prstGeom prst="ellipse">
            <a:avLst/>
          </a:prstGeom>
          <a:solidFill>
            <a:srgbClr val="FF0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val 7"/>
          <p:cNvSpPr>
            <a:spLocks/>
          </p:cNvSpPr>
          <p:nvPr/>
        </p:nvSpPr>
        <p:spPr bwMode="auto">
          <a:xfrm>
            <a:off x="5629275" y="6150656"/>
            <a:ext cx="152400" cy="152400"/>
          </a:xfrm>
          <a:prstGeom prst="ellipse">
            <a:avLst/>
          </a:prstGeom>
          <a:solidFill>
            <a:srgbClr val="FF0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Oval 8"/>
          <p:cNvSpPr>
            <a:spLocks/>
          </p:cNvSpPr>
          <p:nvPr/>
        </p:nvSpPr>
        <p:spPr bwMode="auto">
          <a:xfrm>
            <a:off x="6111875" y="5045756"/>
            <a:ext cx="152400" cy="152400"/>
          </a:xfrm>
          <a:prstGeom prst="ellipse">
            <a:avLst/>
          </a:prstGeom>
          <a:solidFill>
            <a:srgbClr val="40008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Oval 9"/>
          <p:cNvSpPr>
            <a:spLocks/>
          </p:cNvSpPr>
          <p:nvPr/>
        </p:nvSpPr>
        <p:spPr bwMode="auto">
          <a:xfrm>
            <a:off x="7381875" y="5414056"/>
            <a:ext cx="152400" cy="152400"/>
          </a:xfrm>
          <a:prstGeom prst="ellipse">
            <a:avLst/>
          </a:prstGeom>
          <a:solidFill>
            <a:srgbClr val="FF8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Oval 10"/>
          <p:cNvSpPr>
            <a:spLocks/>
          </p:cNvSpPr>
          <p:nvPr/>
        </p:nvSpPr>
        <p:spPr bwMode="auto">
          <a:xfrm>
            <a:off x="7381875" y="6328456"/>
            <a:ext cx="152400" cy="152400"/>
          </a:xfrm>
          <a:prstGeom prst="ellipse">
            <a:avLst/>
          </a:prstGeom>
          <a:solidFill>
            <a:srgbClr val="FF8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Oval 11"/>
          <p:cNvSpPr>
            <a:spLocks/>
          </p:cNvSpPr>
          <p:nvPr/>
        </p:nvSpPr>
        <p:spPr bwMode="auto">
          <a:xfrm>
            <a:off x="7864475" y="5858556"/>
            <a:ext cx="152400" cy="152400"/>
          </a:xfrm>
          <a:prstGeom prst="ellipse">
            <a:avLst/>
          </a:prstGeom>
          <a:solidFill>
            <a:srgbClr val="FF8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AutoShape 12"/>
          <p:cNvSpPr>
            <a:spLocks/>
          </p:cNvSpPr>
          <p:nvPr/>
        </p:nvSpPr>
        <p:spPr bwMode="auto">
          <a:xfrm>
            <a:off x="4968875" y="4779056"/>
            <a:ext cx="3213100" cy="1879600"/>
          </a:xfrm>
          <a:prstGeom prst="roundRect">
            <a:avLst>
              <a:gd name="adj" fmla="val 10134"/>
            </a:avLst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AutoShape 13"/>
          <p:cNvSpPr>
            <a:spLocks/>
          </p:cNvSpPr>
          <p:nvPr/>
        </p:nvSpPr>
        <p:spPr bwMode="auto">
          <a:xfrm>
            <a:off x="7165975" y="4537756"/>
            <a:ext cx="1749425" cy="558800"/>
          </a:xfrm>
          <a:prstGeom prst="roundRect">
            <a:avLst>
              <a:gd name="adj" fmla="val 34088"/>
            </a:avLst>
          </a:prstGeom>
          <a:solidFill>
            <a:srgbClr val="FF0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Gill Sans" charset="0"/>
                <a:cs typeface="Gill Sans" charset="0"/>
              </a:rPr>
              <a:t>Conflict Graph</a:t>
            </a:r>
          </a:p>
        </p:txBody>
      </p:sp>
      <p:sp>
        <p:nvSpPr>
          <p:cNvPr id="6" name="Oval 5"/>
          <p:cNvSpPr/>
          <p:nvPr/>
        </p:nvSpPr>
        <p:spPr>
          <a:xfrm>
            <a:off x="5089922" y="5542643"/>
            <a:ext cx="392906" cy="3524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744222" y="5742668"/>
            <a:ext cx="392906" cy="3524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91622" y="4961618"/>
            <a:ext cx="392906" cy="3524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5210175" y="1676400"/>
            <a:ext cx="0" cy="2133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10175" y="3810000"/>
            <a:ext cx="2654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6"/>
          <p:cNvSpPr>
            <a:spLocks/>
          </p:cNvSpPr>
          <p:nvPr/>
        </p:nvSpPr>
        <p:spPr bwMode="auto">
          <a:xfrm>
            <a:off x="5406628" y="3505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Oval 8"/>
          <p:cNvSpPr>
            <a:spLocks/>
          </p:cNvSpPr>
          <p:nvPr/>
        </p:nvSpPr>
        <p:spPr bwMode="auto">
          <a:xfrm>
            <a:off x="5406628" y="3276600"/>
            <a:ext cx="152400" cy="152400"/>
          </a:xfrm>
          <a:prstGeom prst="ellipse">
            <a:avLst/>
          </a:prstGeom>
          <a:solidFill>
            <a:srgbClr val="40008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0" name="Oval 11"/>
          <p:cNvSpPr>
            <a:spLocks/>
          </p:cNvSpPr>
          <p:nvPr/>
        </p:nvSpPr>
        <p:spPr bwMode="auto">
          <a:xfrm>
            <a:off x="5406628" y="3053671"/>
            <a:ext cx="152400" cy="152400"/>
          </a:xfrm>
          <a:prstGeom prst="ellipse">
            <a:avLst/>
          </a:prstGeom>
          <a:solidFill>
            <a:srgbClr val="FF8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252097" y="6226856"/>
            <a:ext cx="392906" cy="3524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261622" y="5306106"/>
            <a:ext cx="392906" cy="3524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11"/>
          <p:cNvSpPr>
            <a:spLocks/>
          </p:cNvSpPr>
          <p:nvPr/>
        </p:nvSpPr>
        <p:spPr bwMode="auto">
          <a:xfrm>
            <a:off x="5705475" y="3507242"/>
            <a:ext cx="152400" cy="152400"/>
          </a:xfrm>
          <a:prstGeom prst="ellipse">
            <a:avLst/>
          </a:prstGeom>
          <a:solidFill>
            <a:srgbClr val="FF8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4" name="Oval 11"/>
          <p:cNvSpPr>
            <a:spLocks/>
          </p:cNvSpPr>
          <p:nvPr/>
        </p:nvSpPr>
        <p:spPr bwMode="auto">
          <a:xfrm>
            <a:off x="5711144" y="3062061"/>
            <a:ext cx="152400" cy="152400"/>
          </a:xfrm>
          <a:prstGeom prst="ellipse">
            <a:avLst/>
          </a:prstGeom>
          <a:solidFill>
            <a:srgbClr val="FF8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Oval 7"/>
          <p:cNvSpPr>
            <a:spLocks/>
          </p:cNvSpPr>
          <p:nvPr/>
        </p:nvSpPr>
        <p:spPr bwMode="auto">
          <a:xfrm>
            <a:off x="5716360" y="3291114"/>
            <a:ext cx="152400" cy="152400"/>
          </a:xfrm>
          <a:prstGeom prst="ellipse">
            <a:avLst/>
          </a:prstGeom>
          <a:solidFill>
            <a:srgbClr val="FF0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509022" y="6052231"/>
            <a:ext cx="392906" cy="3524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11"/>
          <p:cNvSpPr>
            <a:spLocks/>
          </p:cNvSpPr>
          <p:nvPr/>
        </p:nvSpPr>
        <p:spPr bwMode="auto">
          <a:xfrm>
            <a:off x="5406628" y="2834481"/>
            <a:ext cx="152400" cy="152400"/>
          </a:xfrm>
          <a:prstGeom prst="ellipse">
            <a:avLst/>
          </a:prstGeom>
          <a:solidFill>
            <a:srgbClr val="FF8000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4267200" y="2608921"/>
            <a:ext cx="123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parallelism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248400" y="3810000"/>
            <a:ext cx="589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step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810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30" grpId="0" animBg="1"/>
      <p:bldP spid="6" grpId="0" animBg="1"/>
      <p:bldP spid="6" grpId="1" animBg="1"/>
      <p:bldP spid="6" grpId="2" animBg="1"/>
      <p:bldP spid="6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8" grpId="1" animBg="1"/>
      <p:bldP spid="38" grpId="2" animBg="1"/>
      <p:bldP spid="38" grpId="3" animBg="1"/>
      <p:bldP spid="39" grpId="1" animBg="1"/>
      <p:bldP spid="39" grpId="2" animBg="1"/>
      <p:bldP spid="39" grpId="3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4" grpId="0" animBg="1"/>
      <p:bldP spid="44" grpId="1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6" grpId="3" animBg="1"/>
      <p:bldP spid="46" grpId="4" animBg="1"/>
      <p:bldP spid="47" grpId="0" animBg="1"/>
      <p:bldP spid="35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Scheduling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schedule to maximize parallelism is </a:t>
            </a:r>
            <a:r>
              <a:rPr lang="en-US" i="1" dirty="0" smtClean="0"/>
              <a:t>NP-</a:t>
            </a:r>
            <a:r>
              <a:rPr lang="en-US" dirty="0" smtClean="0"/>
              <a:t>hard</a:t>
            </a:r>
          </a:p>
          <a:p>
            <a:endParaRPr lang="en-US" dirty="0" smtClean="0"/>
          </a:p>
          <a:p>
            <a:r>
              <a:rPr lang="en-US" dirty="0" smtClean="0"/>
              <a:t>Heuristic: schedule greedily</a:t>
            </a:r>
          </a:p>
          <a:p>
            <a:pPr lvl="1"/>
            <a:r>
              <a:rPr lang="en-US" dirty="0" smtClean="0"/>
              <a:t>Attempt to maximize activities in current step</a:t>
            </a:r>
          </a:p>
          <a:p>
            <a:pPr lvl="1"/>
            <a:r>
              <a:rPr lang="en-US" dirty="0" smtClean="0"/>
              <a:t>Choose maximal independent set in conflict graph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2D0A-1269-426C-998D-E450E4383B6E}" type="slidenum">
              <a:rPr lang="en-US"/>
              <a:pPr/>
              <a:t>15</a:t>
            </a:fld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610" y="2000250"/>
            <a:ext cx="3223260" cy="277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6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7123748" y="5570697"/>
            <a:ext cx="445770" cy="392906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7123748" y="5975033"/>
            <a:ext cx="457200" cy="435769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5166360" y="5762149"/>
            <a:ext cx="404337" cy="500063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1" name="Oval 7"/>
          <p:cNvSpPr>
            <a:spLocks/>
          </p:cNvSpPr>
          <p:nvPr/>
        </p:nvSpPr>
        <p:spPr bwMode="auto">
          <a:xfrm>
            <a:off x="5109210" y="570357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2" name="Oval 8"/>
          <p:cNvSpPr>
            <a:spLocks/>
          </p:cNvSpPr>
          <p:nvPr/>
        </p:nvSpPr>
        <p:spPr bwMode="auto">
          <a:xfrm>
            <a:off x="5486400" y="6172200"/>
            <a:ext cx="137160" cy="137160"/>
          </a:xfrm>
          <a:prstGeom prst="ellipse">
            <a:avLst/>
          </a:prstGeom>
          <a:solidFill>
            <a:srgbClr val="00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3" name="Oval 9"/>
          <p:cNvSpPr>
            <a:spLocks/>
          </p:cNvSpPr>
          <p:nvPr/>
        </p:nvSpPr>
        <p:spPr bwMode="auto">
          <a:xfrm>
            <a:off x="5920740" y="517779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4" name="Oval 10"/>
          <p:cNvSpPr>
            <a:spLocks/>
          </p:cNvSpPr>
          <p:nvPr/>
        </p:nvSpPr>
        <p:spPr bwMode="auto">
          <a:xfrm>
            <a:off x="7063740" y="550926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5" name="Oval 11"/>
          <p:cNvSpPr>
            <a:spLocks/>
          </p:cNvSpPr>
          <p:nvPr/>
        </p:nvSpPr>
        <p:spPr bwMode="auto">
          <a:xfrm>
            <a:off x="7063740" y="633222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6" name="Oval 12"/>
          <p:cNvSpPr>
            <a:spLocks/>
          </p:cNvSpPr>
          <p:nvPr/>
        </p:nvSpPr>
        <p:spPr bwMode="auto">
          <a:xfrm>
            <a:off x="7498080" y="590931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7" name="AutoShape 13"/>
          <p:cNvSpPr>
            <a:spLocks/>
          </p:cNvSpPr>
          <p:nvPr/>
        </p:nvSpPr>
        <p:spPr bwMode="auto">
          <a:xfrm>
            <a:off x="4892040" y="4937760"/>
            <a:ext cx="2891790" cy="1691640"/>
          </a:xfrm>
          <a:prstGeom prst="roundRect">
            <a:avLst>
              <a:gd name="adj" fmla="val 10134"/>
            </a:avLst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8" name="AutoShape 14"/>
          <p:cNvSpPr>
            <a:spLocks/>
          </p:cNvSpPr>
          <p:nvPr/>
        </p:nvSpPr>
        <p:spPr bwMode="auto">
          <a:xfrm>
            <a:off x="6869430" y="4720590"/>
            <a:ext cx="1828800" cy="502920"/>
          </a:xfrm>
          <a:prstGeom prst="roundRect">
            <a:avLst>
              <a:gd name="adj" fmla="val 34088"/>
            </a:avLst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Conflict Graph</a:t>
            </a:r>
          </a:p>
        </p:txBody>
      </p:sp>
      <p:sp>
        <p:nvSpPr>
          <p:cNvPr id="18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Conflict graph changes during execution</a:t>
            </a:r>
          </a:p>
          <a:p>
            <a:pPr lvl="1"/>
            <a:r>
              <a:rPr lang="en-US" dirty="0" smtClean="0"/>
              <a:t>New work generated</a:t>
            </a:r>
          </a:p>
          <a:p>
            <a:pPr lvl="1"/>
            <a:r>
              <a:rPr lang="en-US" dirty="0" smtClean="0"/>
              <a:t>New conflicts</a:t>
            </a:r>
          </a:p>
          <a:p>
            <a:endParaRPr lang="en-US" dirty="0"/>
          </a:p>
          <a:p>
            <a:r>
              <a:rPr lang="en-US" b="1" dirty="0" smtClean="0"/>
              <a:t>Solution:</a:t>
            </a:r>
            <a:r>
              <a:rPr lang="en-US" dirty="0" smtClean="0"/>
              <a:t> execute in stages, recalculate conflict graph after each stage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9723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A483B-4FF8-4D07-9705-82321CC374AE}" type="slidenum">
              <a:rPr lang="en-US"/>
              <a:pPr/>
              <a:t>16</a:t>
            </a:fld>
            <a:endParaRPr lang="en-US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083" y="1920240"/>
            <a:ext cx="164306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Line 2"/>
          <p:cNvSpPr>
            <a:spLocks noChangeShapeType="1"/>
          </p:cNvSpPr>
          <p:nvPr/>
        </p:nvSpPr>
        <p:spPr bwMode="auto">
          <a:xfrm rot="10800000" flipH="1">
            <a:off x="5817870" y="5246370"/>
            <a:ext cx="171450" cy="51435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Incremental Execution</a:t>
            </a: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7123748" y="5570697"/>
            <a:ext cx="445770" cy="392906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>
            <a:off x="7123748" y="5975033"/>
            <a:ext cx="457200" cy="435769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rot="10800000" flipH="1">
            <a:off x="5166360" y="5759292"/>
            <a:ext cx="685800" cy="2858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6" name="Oval 8"/>
          <p:cNvSpPr>
            <a:spLocks/>
          </p:cNvSpPr>
          <p:nvPr/>
        </p:nvSpPr>
        <p:spPr bwMode="auto">
          <a:xfrm>
            <a:off x="5109210" y="570357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7" name="Oval 9"/>
          <p:cNvSpPr>
            <a:spLocks/>
          </p:cNvSpPr>
          <p:nvPr/>
        </p:nvSpPr>
        <p:spPr bwMode="auto">
          <a:xfrm>
            <a:off x="5749290" y="5692140"/>
            <a:ext cx="137160" cy="137160"/>
          </a:xfrm>
          <a:prstGeom prst="ellipse">
            <a:avLst/>
          </a:prstGeom>
          <a:solidFill>
            <a:srgbClr val="00FF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8" name="Oval 10"/>
          <p:cNvSpPr>
            <a:spLocks/>
          </p:cNvSpPr>
          <p:nvPr/>
        </p:nvSpPr>
        <p:spPr bwMode="auto">
          <a:xfrm>
            <a:off x="5920740" y="517779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9" name="Oval 11"/>
          <p:cNvSpPr>
            <a:spLocks/>
          </p:cNvSpPr>
          <p:nvPr/>
        </p:nvSpPr>
        <p:spPr bwMode="auto">
          <a:xfrm>
            <a:off x="7063740" y="550926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900" name="Oval 12"/>
          <p:cNvSpPr>
            <a:spLocks/>
          </p:cNvSpPr>
          <p:nvPr/>
        </p:nvSpPr>
        <p:spPr bwMode="auto">
          <a:xfrm>
            <a:off x="7063740" y="633222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901" name="Oval 13"/>
          <p:cNvSpPr>
            <a:spLocks/>
          </p:cNvSpPr>
          <p:nvPr/>
        </p:nvSpPr>
        <p:spPr bwMode="auto">
          <a:xfrm>
            <a:off x="7498080" y="5909310"/>
            <a:ext cx="137160" cy="137160"/>
          </a:xfrm>
          <a:prstGeom prst="ellipse">
            <a:avLst/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902" name="AutoShape 14"/>
          <p:cNvSpPr>
            <a:spLocks/>
          </p:cNvSpPr>
          <p:nvPr/>
        </p:nvSpPr>
        <p:spPr bwMode="auto">
          <a:xfrm>
            <a:off x="4892040" y="4937760"/>
            <a:ext cx="2891790" cy="1691640"/>
          </a:xfrm>
          <a:prstGeom prst="roundRect">
            <a:avLst>
              <a:gd name="adj" fmla="val 10134"/>
            </a:avLst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903" name="AutoShape 15"/>
          <p:cNvSpPr>
            <a:spLocks/>
          </p:cNvSpPr>
          <p:nvPr/>
        </p:nvSpPr>
        <p:spPr bwMode="auto">
          <a:xfrm>
            <a:off x="6869430" y="4720590"/>
            <a:ext cx="1828800" cy="502920"/>
          </a:xfrm>
          <a:prstGeom prst="roundRect">
            <a:avLst>
              <a:gd name="adj" fmla="val 34088"/>
            </a:avLst>
          </a:prstGeom>
          <a:solidFill>
            <a:srgbClr val="FF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Conflict Graph</a:t>
            </a:r>
          </a:p>
        </p:txBody>
      </p:sp>
      <p:pic>
        <p:nvPicPr>
          <p:cNvPr id="3790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340" y="2000250"/>
            <a:ext cx="3097530" cy="2763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Conflict graph changes during execution</a:t>
            </a:r>
          </a:p>
          <a:p>
            <a:pPr lvl="1"/>
            <a:r>
              <a:rPr lang="en-US" dirty="0" smtClean="0"/>
              <a:t>New work generated</a:t>
            </a:r>
          </a:p>
          <a:p>
            <a:pPr lvl="1"/>
            <a:r>
              <a:rPr lang="en-US" dirty="0" smtClean="0"/>
              <a:t>New conflicts</a:t>
            </a:r>
          </a:p>
          <a:p>
            <a:endParaRPr lang="en-US" dirty="0"/>
          </a:p>
          <a:p>
            <a:r>
              <a:rPr lang="en-US" b="1" dirty="0" smtClean="0"/>
              <a:t>Solution:</a:t>
            </a:r>
            <a:r>
              <a:rPr lang="en-US" dirty="0" smtClean="0"/>
              <a:t> execute in stages, recalculate conflict graph after each stage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0907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ParaMeter</a:t>
            </a:r>
            <a:r>
              <a:rPr lang="en-US" dirty="0" smtClean="0"/>
              <a:t> Execution Strategy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work left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Generate conflict graph for current </a:t>
            </a:r>
            <a:r>
              <a:rPr lang="en-US" dirty="0" err="1" smtClean="0"/>
              <a:t>worklist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Execute maximal independent set of nodes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 newly generated work to </a:t>
            </a:r>
            <a:r>
              <a:rPr lang="en-US" dirty="0" err="1" smtClean="0"/>
              <a:t>worklist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5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Example: spanning tree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Demo of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ParaMeter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Computing parallelism profiles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Algorithm classification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Spanning tree is a </a:t>
            </a:r>
            <a:r>
              <a:rPr lang="en-US" b="1" dirty="0" smtClean="0"/>
              <a:t>refinement morph</a:t>
            </a:r>
          </a:p>
          <a:p>
            <a:endParaRPr lang="en-US" dirty="0" smtClean="0"/>
          </a:p>
          <a:p>
            <a:r>
              <a:rPr lang="en-US" dirty="0" smtClean="0"/>
              <a:t>Typical profile</a:t>
            </a:r>
          </a:p>
          <a:p>
            <a:pPr lvl="1"/>
            <a:r>
              <a:rPr lang="en-US" dirty="0" smtClean="0"/>
              <a:t>Little parallelism to start, as ST gets refined</a:t>
            </a:r>
          </a:p>
          <a:p>
            <a:pPr lvl="1"/>
            <a:r>
              <a:rPr lang="en-US" dirty="0" smtClean="0"/>
              <a:t>Most parallelism in the middle, as more activities become independent</a:t>
            </a:r>
          </a:p>
          <a:p>
            <a:pPr lvl="1"/>
            <a:r>
              <a:rPr lang="en-US" dirty="0" smtClean="0"/>
              <a:t>Little parallelism at the end, as algorithm runs out of work</a:t>
            </a:r>
          </a:p>
          <a:p>
            <a:pPr lvl="1"/>
            <a:endParaRPr lang="en-US" dirty="0"/>
          </a:p>
          <a:p>
            <a:r>
              <a:rPr lang="en-US" dirty="0" smtClean="0"/>
              <a:t>Are there similar trends for other refinement algorithms?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“Available Parallelism”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active nodes can be processed in parallel over time</a:t>
            </a:r>
          </a:p>
          <a:p>
            <a:r>
              <a:rPr lang="en-US" dirty="0" smtClean="0"/>
              <a:t>Profile the algorithm, not the system</a:t>
            </a:r>
          </a:p>
          <a:p>
            <a:pPr lvl="1"/>
            <a:r>
              <a:rPr lang="en-US" dirty="0" smtClean="0"/>
              <a:t>Disregard communication/synchronization costs, runtime overheads and locality</a:t>
            </a:r>
          </a:p>
          <a:p>
            <a:pPr lvl="1"/>
            <a:r>
              <a:rPr lang="en-US" dirty="0" smtClean="0"/>
              <a:t>Rough upper bound on parallelism</a:t>
            </a:r>
          </a:p>
          <a:p>
            <a:r>
              <a:rPr lang="en-US" dirty="0" smtClean="0"/>
              <a:t>Expose common high-level structure between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9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Delaunay Mesh Refinement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Active nodes:</a:t>
            </a:r>
            <a:r>
              <a:rPr lang="en-US" dirty="0" smtClean="0"/>
              <a:t> bad triangles</a:t>
            </a:r>
          </a:p>
          <a:p>
            <a:r>
              <a:rPr lang="en-US" b="1" dirty="0" smtClean="0"/>
              <a:t>Neighborhoods:</a:t>
            </a:r>
            <a:r>
              <a:rPr lang="en-US" dirty="0" smtClean="0"/>
              <a:t> cavities</a:t>
            </a:r>
          </a:p>
          <a:p>
            <a:r>
              <a:rPr lang="en-US" dirty="0" smtClean="0"/>
              <a:t>Refinement-like algorithm</a:t>
            </a:r>
          </a:p>
          <a:p>
            <a:pPr lvl="1"/>
            <a:r>
              <a:rPr lang="en-US" dirty="0" smtClean="0"/>
              <a:t>As bad triangles get fixed, mesh gets larger</a:t>
            </a:r>
          </a:p>
          <a:p>
            <a:pPr lvl="1"/>
            <a:r>
              <a:rPr lang="en-US" dirty="0" smtClean="0"/>
              <a:t>Cavity sizes stay roughly the same</a:t>
            </a:r>
          </a:p>
          <a:p>
            <a:pPr lvl="1"/>
            <a:r>
              <a:rPr lang="en-US" dirty="0" smtClean="0"/>
              <a:t>As mesh grows, cavities less likely to overlap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057400"/>
            <a:ext cx="2028825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12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8800" y="6172200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Refine 550K triangle mesh, initially 50% bad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idx="1"/>
          </p:nvPr>
        </p:nvSpPr>
        <p:spPr/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4" y="36286"/>
            <a:ext cx="6324600" cy="6091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58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Agglomerative Clustering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Build a </a:t>
            </a:r>
            <a:r>
              <a:rPr lang="en-US" dirty="0" err="1" smtClean="0"/>
              <a:t>dendrogram</a:t>
            </a:r>
            <a:r>
              <a:rPr lang="en-US" dirty="0" smtClean="0"/>
              <a:t> by clustering points according to distance</a:t>
            </a:r>
          </a:p>
          <a:p>
            <a:r>
              <a:rPr lang="en-US" dirty="0" smtClean="0"/>
              <a:t>Two points cluster if each is the other’s nearest neighbor</a:t>
            </a:r>
          </a:p>
          <a:p>
            <a:r>
              <a:rPr lang="en-US" dirty="0" err="1" smtClean="0"/>
              <a:t>Dendrogram</a:t>
            </a:r>
            <a:r>
              <a:rPr lang="en-US" dirty="0" smtClean="0"/>
              <a:t> is built bottom-up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328863"/>
            <a:ext cx="177165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2295525"/>
            <a:ext cx="22193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2257425"/>
            <a:ext cx="2276475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2162175"/>
            <a:ext cx="2324100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1866" y1="99095" x2="99627" y2="99774"/>
                        <a14:foregroundMark x1="9701" y1="55430" x2="92910" y2="47059"/>
                        <a14:foregroundMark x1="16045" y1="64706" x2="13060" y2="18100"/>
                        <a14:foregroundMark x1="19030" y1="78733" x2="67910" y2="72851"/>
                        <a14:foregroundMark x1="22761" y1="93213" x2="63433" y2="75113"/>
                        <a14:foregroundMark x1="54851" y1="91176" x2="79104" y2="69457"/>
                        <a14:foregroundMark x1="86194" y1="93439" x2="85821" y2="49774"/>
                        <a14:foregroundMark x1="76493" y1="86878" x2="55970" y2="96606"/>
                        <a14:foregroundMark x1="72388" y1="93439" x2="37313" y2="93439"/>
                        <a14:foregroundMark x1="48881" y1="91403" x2="13433" y2="91855"/>
                        <a14:foregroundMark x1="11567" y1="94570" x2="11194" y2="69910"/>
                        <a14:foregroundMark x1="17537" y1="83937" x2="32090" y2="48869"/>
                        <a14:foregroundMark x1="38060" y1="71267" x2="66045" y2="56787"/>
                        <a14:foregroundMark x1="33582" y1="74661" x2="72761" y2="58145"/>
                        <a14:foregroundMark x1="74627" y1="70588" x2="80970" y2="48869"/>
                        <a14:foregroundMark x1="95896" y1="94570" x2="99627" y2="57466"/>
                        <a14:foregroundMark x1="92164" y1="93439" x2="92537" y2="90950"/>
                        <a14:foregroundMark x1="94030" y1="56787" x2="91045" y2="15611"/>
                        <a14:foregroundMark x1="67164" y1="44796" x2="77612" y2="25792"/>
                        <a14:foregroundMark x1="24254" y1="50905" x2="75746" y2="0"/>
                        <a14:foregroundMark x1="12313" y1="32353" x2="40299" y2="16742"/>
                        <a14:foregroundMark x1="16418" y1="48869" x2="73507" y2="42081"/>
                        <a14:foregroundMark x1="17537" y1="37783" x2="41045" y2="17873"/>
                        <a14:foregroundMark x1="7463" y1="18778" x2="53358" y2="1131"/>
                        <a14:foregroundMark x1="70896" y1="52262" x2="96269" y2="24887"/>
                        <a14:foregroundMark x1="62687" y1="40498" x2="88433" y2="7014"/>
                        <a14:foregroundMark x1="57463" y1="31674" x2="72015" y2="183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809750"/>
            <a:ext cx="2552700" cy="421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43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Agglomerative Clustering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Expect parallelism to match “bushiness” of </a:t>
            </a:r>
            <a:r>
              <a:rPr lang="en-US" dirty="0" err="1" smtClean="0"/>
              <a:t>dendrogram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Dendrogram</a:t>
            </a:r>
            <a:r>
              <a:rPr lang="en-US" dirty="0" smtClean="0"/>
              <a:t> built bottom-up</a:t>
            </a:r>
          </a:p>
          <a:p>
            <a:pPr lvl="1"/>
            <a:r>
              <a:rPr lang="en-US" b="1" dirty="0" smtClean="0"/>
              <a:t>Coarsening morph</a:t>
            </a:r>
          </a:p>
          <a:p>
            <a:pPr lvl="1"/>
            <a:r>
              <a:rPr lang="en-US" dirty="0" smtClean="0"/>
              <a:t>Parallelism should decrease as tree gets connected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328863"/>
            <a:ext cx="177165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2295525"/>
            <a:ext cx="22193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2257425"/>
            <a:ext cx="2276475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2162175"/>
            <a:ext cx="2324100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1866" y1="99095" x2="99627" y2="99774"/>
                        <a14:foregroundMark x1="9701" y1="55430" x2="92910" y2="47059"/>
                        <a14:foregroundMark x1="16045" y1="64706" x2="13060" y2="18100"/>
                        <a14:foregroundMark x1="19030" y1="78733" x2="67910" y2="72851"/>
                        <a14:foregroundMark x1="22761" y1="93213" x2="63433" y2="75113"/>
                        <a14:foregroundMark x1="54851" y1="91176" x2="79104" y2="69457"/>
                        <a14:foregroundMark x1="86194" y1="93439" x2="85821" y2="49774"/>
                        <a14:foregroundMark x1="76493" y1="86878" x2="55970" y2="96606"/>
                        <a14:foregroundMark x1="72388" y1="93439" x2="37313" y2="93439"/>
                        <a14:foregroundMark x1="48881" y1="91403" x2="13433" y2="91855"/>
                        <a14:foregroundMark x1="11567" y1="94570" x2="11194" y2="69910"/>
                        <a14:foregroundMark x1="17537" y1="83937" x2="32090" y2="48869"/>
                        <a14:foregroundMark x1="38060" y1="71267" x2="66045" y2="56787"/>
                        <a14:foregroundMark x1="33582" y1="74661" x2="72761" y2="58145"/>
                        <a14:foregroundMark x1="74627" y1="70588" x2="80970" y2="48869"/>
                        <a14:foregroundMark x1="95896" y1="94570" x2="99627" y2="57466"/>
                        <a14:foregroundMark x1="92164" y1="93439" x2="92537" y2="90950"/>
                        <a14:foregroundMark x1="94030" y1="56787" x2="91045" y2="15611"/>
                        <a14:foregroundMark x1="67164" y1="44796" x2="77612" y2="25792"/>
                        <a14:foregroundMark x1="24254" y1="50905" x2="75746" y2="0"/>
                        <a14:foregroundMark x1="12313" y1="32353" x2="40299" y2="16742"/>
                        <a14:foregroundMark x1="16418" y1="48869" x2="73507" y2="42081"/>
                        <a14:foregroundMark x1="17537" y1="37783" x2="41045" y2="17873"/>
                        <a14:foregroundMark x1="7463" y1="18778" x2="53358" y2="1131"/>
                        <a14:foregroundMark x1="70896" y1="52262" x2="96269" y2="24887"/>
                        <a14:foregroundMark x1="62687" y1="40498" x2="88433" y2="7014"/>
                        <a14:foregroundMark x1="57463" y1="31674" x2="72015" y2="183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809750"/>
            <a:ext cx="2552700" cy="421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5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09800" y="6019800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Cluster 100K randomly generated points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idx="1"/>
          </p:nvPr>
        </p:nvSpPr>
        <p:spPr/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7257"/>
            <a:ext cx="6324600" cy="61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88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>
            <a:stCxn id="14" idx="1"/>
          </p:cNvCxnSpPr>
          <p:nvPr/>
        </p:nvCxnSpPr>
        <p:spPr>
          <a:xfrm flipH="1" flipV="1">
            <a:off x="7031083" y="2469071"/>
            <a:ext cx="344367" cy="1582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Kruskal’s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Compute minimal spanning tree</a:t>
            </a:r>
          </a:p>
          <a:p>
            <a:r>
              <a:rPr lang="en-US" b="1" i="1" dirty="0" smtClean="0"/>
              <a:t>Ordered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/>
              <a:t>Active nodes must be processed in some </a:t>
            </a:r>
            <a:r>
              <a:rPr lang="en-US" dirty="0" smtClean="0"/>
              <a:t>order</a:t>
            </a:r>
            <a:endParaRPr lang="en-US" dirty="0"/>
          </a:p>
          <a:p>
            <a:r>
              <a:rPr lang="en-US" dirty="0" smtClean="0"/>
              <a:t>Execute </a:t>
            </a:r>
            <a:r>
              <a:rPr lang="en-US" dirty="0"/>
              <a:t>nodes like out-of-order </a:t>
            </a:r>
            <a:r>
              <a:rPr lang="en-US" dirty="0" smtClean="0"/>
              <a:t>processor</a:t>
            </a:r>
            <a:endParaRPr lang="en-US" dirty="0"/>
          </a:p>
          <a:p>
            <a:r>
              <a:rPr lang="en-US" dirty="0" err="1"/>
              <a:t>ParaMeter</a:t>
            </a:r>
            <a:r>
              <a:rPr lang="en-US" dirty="0"/>
              <a:t> tracks when an activity </a:t>
            </a:r>
            <a:r>
              <a:rPr lang="en-US" i="1" dirty="0"/>
              <a:t>executes </a:t>
            </a:r>
            <a:r>
              <a:rPr lang="en-US" dirty="0"/>
              <a:t>not when it </a:t>
            </a:r>
            <a:r>
              <a:rPr lang="en-US" i="1" dirty="0" smtClean="0"/>
              <a:t>retires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17696" y="1711792"/>
            <a:ext cx="304800" cy="3048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21325" y="2582649"/>
            <a:ext cx="304800" cy="3048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10754" y="1581163"/>
            <a:ext cx="304800" cy="3048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64754" y="2248820"/>
            <a:ext cx="304800" cy="3048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30813" y="2582649"/>
            <a:ext cx="304800" cy="3048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287269" y="1559392"/>
            <a:ext cx="304800" cy="3048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96240" y="3025334"/>
            <a:ext cx="304800" cy="3048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0" idx="4"/>
            <a:endCxn id="11" idx="0"/>
          </p:cNvCxnSpPr>
          <p:nvPr/>
        </p:nvCxnSpPr>
        <p:spPr>
          <a:xfrm>
            <a:off x="5970096" y="2016592"/>
            <a:ext cx="3629" cy="5660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2"/>
          </p:cNvCxnSpPr>
          <p:nvPr/>
        </p:nvCxnSpPr>
        <p:spPr>
          <a:xfrm flipH="1">
            <a:off x="6126126" y="2401220"/>
            <a:ext cx="638628" cy="3338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1"/>
            <a:endCxn id="11" idx="5"/>
          </p:cNvCxnSpPr>
          <p:nvPr/>
        </p:nvCxnSpPr>
        <p:spPr>
          <a:xfrm flipH="1" flipV="1">
            <a:off x="6081488" y="2842812"/>
            <a:ext cx="459389" cy="2271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2" idx="5"/>
            <a:endCxn id="13" idx="0"/>
          </p:cNvCxnSpPr>
          <p:nvPr/>
        </p:nvCxnSpPr>
        <p:spPr>
          <a:xfrm>
            <a:off x="6770917" y="1841326"/>
            <a:ext cx="146237" cy="4074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4"/>
            <a:endCxn id="14" idx="0"/>
          </p:cNvCxnSpPr>
          <p:nvPr/>
        </p:nvCxnSpPr>
        <p:spPr>
          <a:xfrm>
            <a:off x="7439669" y="1864192"/>
            <a:ext cx="43544" cy="7184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2" idx="2"/>
          </p:cNvCxnSpPr>
          <p:nvPr/>
        </p:nvCxnSpPr>
        <p:spPr>
          <a:xfrm flipH="1">
            <a:off x="6126127" y="1733563"/>
            <a:ext cx="384627" cy="952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91912" y="12501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</a:t>
            </a:r>
            <a:endParaRPr lang="en-US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647617" y="205143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414391" y="244242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074233" y="294690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825053" y="17477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5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969442" y="251310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  <a:endParaRPr lang="en-US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491569" y="193955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53" name="Oval 52"/>
          <p:cNvSpPr/>
          <p:nvPr/>
        </p:nvSpPr>
        <p:spPr>
          <a:xfrm>
            <a:off x="5647617" y="2126357"/>
            <a:ext cx="340158" cy="3427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970074" y="2568134"/>
            <a:ext cx="340158" cy="3427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074865" y="1309602"/>
            <a:ext cx="340158" cy="3427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465534" y="1999030"/>
            <a:ext cx="340158" cy="3427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414391" y="2522684"/>
            <a:ext cx="340158" cy="3427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816186" y="1845235"/>
            <a:ext cx="340158" cy="3427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074233" y="3006376"/>
            <a:ext cx="340158" cy="34271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5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52600" y="6019800"/>
            <a:ext cx="5486400" cy="566738"/>
          </a:xfrm>
        </p:spPr>
        <p:txBody>
          <a:bodyPr/>
          <a:lstStyle/>
          <a:p>
            <a:pPr algn="ctr"/>
            <a:r>
              <a:rPr lang="en-US" dirty="0" smtClean="0"/>
              <a:t>100x100 grid with random weights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t="4762" r="5000" b="3809"/>
          <a:stretch/>
        </p:blipFill>
        <p:spPr bwMode="auto">
          <a:xfrm>
            <a:off x="1524000" y="29029"/>
            <a:ext cx="5867400" cy="586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2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5931678" y="1846599"/>
            <a:ext cx="191692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b="1" dirty="0" smtClean="0"/>
              <a:t>topology-driven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633417" y="457200"/>
            <a:ext cx="8601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topology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2964" y="2101052"/>
            <a:ext cx="83516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operator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50109" y="3725862"/>
            <a:ext cx="83516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ordering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929468" y="1246977"/>
            <a:ext cx="681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morph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936807" y="2089939"/>
            <a:ext cx="157052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local computation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945613" y="3009102"/>
            <a:ext cx="67224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reader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004315" y="104775"/>
            <a:ext cx="125348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general graph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004315" y="469900"/>
            <a:ext cx="76324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grid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024864" y="839787"/>
            <a:ext cx="471158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tree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918700" y="3505200"/>
            <a:ext cx="98047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unordered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903593" y="3971925"/>
            <a:ext cx="78232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ordered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2103549" y="2316952"/>
            <a:ext cx="4183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flipV="1">
            <a:off x="2103549" y="682624"/>
            <a:ext cx="546560" cy="163432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2103549" y="2316953"/>
            <a:ext cx="546560" cy="15946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759196" y="682625"/>
            <a:ext cx="23778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3759196" y="303212"/>
            <a:ext cx="237780" cy="379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759196" y="682625"/>
            <a:ext cx="237780" cy="377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V="1">
            <a:off x="3600685" y="1496214"/>
            <a:ext cx="344928" cy="820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600685" y="2307427"/>
            <a:ext cx="23778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3600685" y="2316952"/>
            <a:ext cx="344928" cy="944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3652602" y="3749675"/>
            <a:ext cx="240716" cy="187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3652602" y="3937000"/>
            <a:ext cx="240716" cy="252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25"/>
          <p:cNvSpPr>
            <a:spLocks noChangeArrowheads="1"/>
          </p:cNvSpPr>
          <p:nvPr/>
        </p:nvSpPr>
        <p:spPr bwMode="auto">
          <a:xfrm>
            <a:off x="2075661" y="2291552"/>
            <a:ext cx="66051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6"/>
          <p:cNvSpPr>
            <a:spLocks noChangeArrowheads="1"/>
          </p:cNvSpPr>
          <p:nvPr/>
        </p:nvSpPr>
        <p:spPr bwMode="auto">
          <a:xfrm>
            <a:off x="3732776" y="638175"/>
            <a:ext cx="66050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27"/>
          <p:cNvSpPr>
            <a:spLocks noChangeArrowheads="1"/>
          </p:cNvSpPr>
          <p:nvPr/>
        </p:nvSpPr>
        <p:spPr bwMode="auto">
          <a:xfrm>
            <a:off x="3627651" y="3911600"/>
            <a:ext cx="66050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3574265" y="2282027"/>
            <a:ext cx="6751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rc 31"/>
          <p:cNvSpPr>
            <a:spLocks/>
          </p:cNvSpPr>
          <p:nvPr/>
        </p:nvSpPr>
        <p:spPr bwMode="auto">
          <a:xfrm>
            <a:off x="2156389" y="2051839"/>
            <a:ext cx="199618" cy="495300"/>
          </a:xfrm>
          <a:custGeom>
            <a:avLst/>
            <a:gdLst>
              <a:gd name="T0" fmla="*/ 2147483647 w 25540"/>
              <a:gd name="T1" fmla="*/ 0 h 43200"/>
              <a:gd name="T2" fmla="*/ 0 w 25540"/>
              <a:gd name="T3" fmla="*/ 2147483647 h 43200"/>
              <a:gd name="T4" fmla="*/ 2147483647 w 25540"/>
              <a:gd name="T5" fmla="*/ 2147483647 h 43200"/>
              <a:gd name="T6" fmla="*/ 0 60000 65536"/>
              <a:gd name="T7" fmla="*/ 0 60000 65536"/>
              <a:gd name="T8" fmla="*/ 0 60000 65536"/>
              <a:gd name="T9" fmla="*/ 0 w 25540"/>
              <a:gd name="T10" fmla="*/ 0 h 43200"/>
              <a:gd name="T11" fmla="*/ 25540 w 2554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540" h="43200" fill="none" extrusionOk="0">
                <a:moveTo>
                  <a:pt x="3939" y="0"/>
                </a:moveTo>
                <a:cubicBezTo>
                  <a:pt x="15869" y="0"/>
                  <a:pt x="25540" y="9670"/>
                  <a:pt x="25540" y="21600"/>
                </a:cubicBezTo>
                <a:cubicBezTo>
                  <a:pt x="25540" y="33529"/>
                  <a:pt x="15869" y="43200"/>
                  <a:pt x="3940" y="43200"/>
                </a:cubicBezTo>
                <a:cubicBezTo>
                  <a:pt x="2618" y="43200"/>
                  <a:pt x="1299" y="43078"/>
                  <a:pt x="0" y="42837"/>
                </a:cubicBezTo>
              </a:path>
              <a:path w="25540" h="43200" stroke="0" extrusionOk="0">
                <a:moveTo>
                  <a:pt x="3939" y="0"/>
                </a:moveTo>
                <a:cubicBezTo>
                  <a:pt x="15869" y="0"/>
                  <a:pt x="25540" y="9670"/>
                  <a:pt x="25540" y="21600"/>
                </a:cubicBezTo>
                <a:cubicBezTo>
                  <a:pt x="25540" y="33529"/>
                  <a:pt x="15869" y="43200"/>
                  <a:pt x="3940" y="43200"/>
                </a:cubicBezTo>
                <a:cubicBezTo>
                  <a:pt x="2618" y="43200"/>
                  <a:pt x="1299" y="43078"/>
                  <a:pt x="0" y="42837"/>
                </a:cubicBezTo>
                <a:lnTo>
                  <a:pt x="394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5545494" y="905664"/>
            <a:ext cx="1008366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/>
              <a:t>refinement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5523478" y="1213639"/>
            <a:ext cx="1043592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/>
              <a:t>coarsening</a:t>
            </a: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5536688" y="1566064"/>
            <a:ext cx="752972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/>
              <a:t>general</a:t>
            </a: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4791055" y="1367627"/>
            <a:ext cx="6737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 flipV="1">
            <a:off x="4791055" y="1021552"/>
            <a:ext cx="673712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4791055" y="1367627"/>
            <a:ext cx="673712" cy="3444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 flipV="1">
            <a:off x="5839045" y="2020089"/>
            <a:ext cx="142374" cy="2301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5839045" y="2250277"/>
            <a:ext cx="142374" cy="1920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4754361" y="1327939"/>
            <a:ext cx="71921" cy="77788"/>
          </a:xfrm>
          <a:prstGeom prst="ellipse">
            <a:avLst/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802350" y="2210589"/>
            <a:ext cx="71922" cy="77788"/>
          </a:xfrm>
          <a:prstGeom prst="ellipse">
            <a:avLst/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932248" y="2300850"/>
            <a:ext cx="119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data-driven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3982847" y="104775"/>
            <a:ext cx="1524484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507331" y="905664"/>
            <a:ext cx="1382807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23103" y="3505200"/>
            <a:ext cx="1182297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2" descr="Available parallelism in Delaunay triangulation figure is missing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406" y="4823813"/>
            <a:ext cx="1857846" cy="188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Available parallelism in Delaunay mesh refinement figure is missing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046" y="4823813"/>
            <a:ext cx="1851949" cy="184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2895600" y="4343400"/>
            <a:ext cx="3104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Delaunay Mesh Refinement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943600" y="4343400"/>
            <a:ext cx="280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Delaunay Triangulation</a:t>
            </a:r>
            <a:endParaRPr lang="en-US" b="1" dirty="0"/>
          </a:p>
        </p:txBody>
      </p:sp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71" y="4860219"/>
            <a:ext cx="1840750" cy="1845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254039" y="4343400"/>
            <a:ext cx="280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Spanning Tree</a:t>
            </a:r>
            <a:endParaRPr lang="en-US" b="1" dirty="0"/>
          </a:p>
        </p:txBody>
      </p:sp>
      <p:sp>
        <p:nvSpPr>
          <p:cNvPr id="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8E1C287-65B3-4F87-9126-6322B4D60B7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9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51" grpId="0"/>
      <p:bldP spid="52" grpId="0"/>
      <p:bldP spid="5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5931678" y="1846599"/>
            <a:ext cx="191692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b="1" dirty="0" smtClean="0"/>
              <a:t>topology-driven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633417" y="457200"/>
            <a:ext cx="8601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topology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2964" y="2101052"/>
            <a:ext cx="83516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operator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50109" y="3725862"/>
            <a:ext cx="83516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ordering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929468" y="1246977"/>
            <a:ext cx="681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morph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936807" y="2089939"/>
            <a:ext cx="157052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local computation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945613" y="3009102"/>
            <a:ext cx="67224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reader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004315" y="104775"/>
            <a:ext cx="125348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general graph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004315" y="469900"/>
            <a:ext cx="76324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grid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024864" y="839787"/>
            <a:ext cx="471158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tree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918700" y="3505200"/>
            <a:ext cx="98047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unordered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903593" y="3971925"/>
            <a:ext cx="78232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ordered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2103549" y="2316952"/>
            <a:ext cx="4183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flipV="1">
            <a:off x="2103549" y="682624"/>
            <a:ext cx="546560" cy="163432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2103549" y="2316953"/>
            <a:ext cx="546560" cy="15946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759196" y="682625"/>
            <a:ext cx="23778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3759196" y="303212"/>
            <a:ext cx="237780" cy="379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759196" y="682625"/>
            <a:ext cx="237780" cy="377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V="1">
            <a:off x="3600685" y="1496214"/>
            <a:ext cx="344928" cy="820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600685" y="2307427"/>
            <a:ext cx="23778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3600685" y="2316952"/>
            <a:ext cx="344928" cy="944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3652602" y="3749675"/>
            <a:ext cx="240716" cy="187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3668037" y="3937000"/>
            <a:ext cx="240716" cy="252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25"/>
          <p:cNvSpPr>
            <a:spLocks noChangeArrowheads="1"/>
          </p:cNvSpPr>
          <p:nvPr/>
        </p:nvSpPr>
        <p:spPr bwMode="auto">
          <a:xfrm>
            <a:off x="2075661" y="2291552"/>
            <a:ext cx="66051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6"/>
          <p:cNvSpPr>
            <a:spLocks noChangeArrowheads="1"/>
          </p:cNvSpPr>
          <p:nvPr/>
        </p:nvSpPr>
        <p:spPr bwMode="auto">
          <a:xfrm>
            <a:off x="3732776" y="638175"/>
            <a:ext cx="66050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27"/>
          <p:cNvSpPr>
            <a:spLocks noChangeArrowheads="1"/>
          </p:cNvSpPr>
          <p:nvPr/>
        </p:nvSpPr>
        <p:spPr bwMode="auto">
          <a:xfrm>
            <a:off x="3643086" y="3911600"/>
            <a:ext cx="66050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3574265" y="2282027"/>
            <a:ext cx="6751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rc 31"/>
          <p:cNvSpPr>
            <a:spLocks/>
          </p:cNvSpPr>
          <p:nvPr/>
        </p:nvSpPr>
        <p:spPr bwMode="auto">
          <a:xfrm>
            <a:off x="2156389" y="2051839"/>
            <a:ext cx="199618" cy="495300"/>
          </a:xfrm>
          <a:custGeom>
            <a:avLst/>
            <a:gdLst>
              <a:gd name="T0" fmla="*/ 2147483647 w 25540"/>
              <a:gd name="T1" fmla="*/ 0 h 43200"/>
              <a:gd name="T2" fmla="*/ 0 w 25540"/>
              <a:gd name="T3" fmla="*/ 2147483647 h 43200"/>
              <a:gd name="T4" fmla="*/ 2147483647 w 25540"/>
              <a:gd name="T5" fmla="*/ 2147483647 h 43200"/>
              <a:gd name="T6" fmla="*/ 0 60000 65536"/>
              <a:gd name="T7" fmla="*/ 0 60000 65536"/>
              <a:gd name="T8" fmla="*/ 0 60000 65536"/>
              <a:gd name="T9" fmla="*/ 0 w 25540"/>
              <a:gd name="T10" fmla="*/ 0 h 43200"/>
              <a:gd name="T11" fmla="*/ 25540 w 2554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540" h="43200" fill="none" extrusionOk="0">
                <a:moveTo>
                  <a:pt x="3939" y="0"/>
                </a:moveTo>
                <a:cubicBezTo>
                  <a:pt x="15869" y="0"/>
                  <a:pt x="25540" y="9670"/>
                  <a:pt x="25540" y="21600"/>
                </a:cubicBezTo>
                <a:cubicBezTo>
                  <a:pt x="25540" y="33529"/>
                  <a:pt x="15869" y="43200"/>
                  <a:pt x="3940" y="43200"/>
                </a:cubicBezTo>
                <a:cubicBezTo>
                  <a:pt x="2618" y="43200"/>
                  <a:pt x="1299" y="43078"/>
                  <a:pt x="0" y="42837"/>
                </a:cubicBezTo>
              </a:path>
              <a:path w="25540" h="43200" stroke="0" extrusionOk="0">
                <a:moveTo>
                  <a:pt x="3939" y="0"/>
                </a:moveTo>
                <a:cubicBezTo>
                  <a:pt x="15869" y="0"/>
                  <a:pt x="25540" y="9670"/>
                  <a:pt x="25540" y="21600"/>
                </a:cubicBezTo>
                <a:cubicBezTo>
                  <a:pt x="25540" y="33529"/>
                  <a:pt x="15869" y="43200"/>
                  <a:pt x="3940" y="43200"/>
                </a:cubicBezTo>
                <a:cubicBezTo>
                  <a:pt x="2618" y="43200"/>
                  <a:pt x="1299" y="43078"/>
                  <a:pt x="0" y="42837"/>
                </a:cubicBezTo>
                <a:lnTo>
                  <a:pt x="394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5545494" y="905664"/>
            <a:ext cx="1008366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/>
              <a:t>refinement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5523478" y="1213639"/>
            <a:ext cx="1043592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/>
              <a:t>coarsening</a:t>
            </a: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5536688" y="1566064"/>
            <a:ext cx="752972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/>
              <a:t>general</a:t>
            </a: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4791055" y="1367627"/>
            <a:ext cx="6737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 flipV="1">
            <a:off x="4791055" y="1021552"/>
            <a:ext cx="673712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4791055" y="1367627"/>
            <a:ext cx="673712" cy="3444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 flipV="1">
            <a:off x="5839045" y="2020089"/>
            <a:ext cx="142374" cy="2301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5839045" y="2250277"/>
            <a:ext cx="142374" cy="1920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4754361" y="1327939"/>
            <a:ext cx="71921" cy="77788"/>
          </a:xfrm>
          <a:prstGeom prst="ellipse">
            <a:avLst/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802350" y="2210589"/>
            <a:ext cx="71922" cy="77788"/>
          </a:xfrm>
          <a:prstGeom prst="ellipse">
            <a:avLst/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932248" y="2300850"/>
            <a:ext cx="119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data-driven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3982847" y="104775"/>
            <a:ext cx="1524484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518593" y="1246977"/>
            <a:ext cx="1382807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23103" y="3505200"/>
            <a:ext cx="1182297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7" descr="Available parallelism in Agglomerative Clustering figure is missing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097" y="4750608"/>
            <a:ext cx="1851969" cy="1872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9" descr="Available parallelism figure for Boruvka's algorithm is missing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045" y="4724400"/>
            <a:ext cx="1887700" cy="191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1730862" y="4343400"/>
            <a:ext cx="280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Agglomerative Clustering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886762" y="4343400"/>
            <a:ext cx="280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Borvuka’s</a:t>
            </a:r>
            <a:r>
              <a:rPr lang="en-US" b="1" dirty="0" smtClean="0"/>
              <a:t> Algorithm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470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51" grpId="0"/>
      <p:bldP spid="5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5931678" y="1846599"/>
            <a:ext cx="191692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b="1" dirty="0" smtClean="0"/>
              <a:t>topology-driven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633417" y="457200"/>
            <a:ext cx="8601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topology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2964" y="2101052"/>
            <a:ext cx="83516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operator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50109" y="3725862"/>
            <a:ext cx="83516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ordering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929468" y="1246977"/>
            <a:ext cx="681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morph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936807" y="2089939"/>
            <a:ext cx="157052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local computation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945613" y="3009102"/>
            <a:ext cx="67224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reader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004315" y="104775"/>
            <a:ext cx="125348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general graph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004315" y="469900"/>
            <a:ext cx="76324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grid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024864" y="839787"/>
            <a:ext cx="471158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tree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918700" y="3505200"/>
            <a:ext cx="98047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/>
              <a:t>unordered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903593" y="3971925"/>
            <a:ext cx="78232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/>
              <a:t>ordered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2103549" y="2316952"/>
            <a:ext cx="4183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flipV="1">
            <a:off x="2103549" y="682624"/>
            <a:ext cx="546560" cy="163432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2103549" y="2316953"/>
            <a:ext cx="546560" cy="15946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759196" y="682625"/>
            <a:ext cx="23778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3759196" y="303212"/>
            <a:ext cx="237780" cy="379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759196" y="682625"/>
            <a:ext cx="237780" cy="377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V="1">
            <a:off x="3600685" y="1496214"/>
            <a:ext cx="344928" cy="820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600685" y="2307427"/>
            <a:ext cx="23778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3600685" y="2316952"/>
            <a:ext cx="344928" cy="944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V="1">
            <a:off x="3652602" y="3749675"/>
            <a:ext cx="240716" cy="187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3652602" y="3937000"/>
            <a:ext cx="240716" cy="252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25"/>
          <p:cNvSpPr>
            <a:spLocks noChangeArrowheads="1"/>
          </p:cNvSpPr>
          <p:nvPr/>
        </p:nvSpPr>
        <p:spPr bwMode="auto">
          <a:xfrm>
            <a:off x="2075661" y="2291552"/>
            <a:ext cx="66051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6"/>
          <p:cNvSpPr>
            <a:spLocks noChangeArrowheads="1"/>
          </p:cNvSpPr>
          <p:nvPr/>
        </p:nvSpPr>
        <p:spPr bwMode="auto">
          <a:xfrm>
            <a:off x="3732776" y="638175"/>
            <a:ext cx="66050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27"/>
          <p:cNvSpPr>
            <a:spLocks noChangeArrowheads="1"/>
          </p:cNvSpPr>
          <p:nvPr/>
        </p:nvSpPr>
        <p:spPr bwMode="auto">
          <a:xfrm>
            <a:off x="3627651" y="3911600"/>
            <a:ext cx="66050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3574265" y="2282027"/>
            <a:ext cx="6751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rc 31"/>
          <p:cNvSpPr>
            <a:spLocks/>
          </p:cNvSpPr>
          <p:nvPr/>
        </p:nvSpPr>
        <p:spPr bwMode="auto">
          <a:xfrm>
            <a:off x="2156389" y="2051839"/>
            <a:ext cx="199618" cy="495300"/>
          </a:xfrm>
          <a:custGeom>
            <a:avLst/>
            <a:gdLst>
              <a:gd name="T0" fmla="*/ 2147483647 w 25540"/>
              <a:gd name="T1" fmla="*/ 0 h 43200"/>
              <a:gd name="T2" fmla="*/ 0 w 25540"/>
              <a:gd name="T3" fmla="*/ 2147483647 h 43200"/>
              <a:gd name="T4" fmla="*/ 2147483647 w 25540"/>
              <a:gd name="T5" fmla="*/ 2147483647 h 43200"/>
              <a:gd name="T6" fmla="*/ 0 60000 65536"/>
              <a:gd name="T7" fmla="*/ 0 60000 65536"/>
              <a:gd name="T8" fmla="*/ 0 60000 65536"/>
              <a:gd name="T9" fmla="*/ 0 w 25540"/>
              <a:gd name="T10" fmla="*/ 0 h 43200"/>
              <a:gd name="T11" fmla="*/ 25540 w 2554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540" h="43200" fill="none" extrusionOk="0">
                <a:moveTo>
                  <a:pt x="3939" y="0"/>
                </a:moveTo>
                <a:cubicBezTo>
                  <a:pt x="15869" y="0"/>
                  <a:pt x="25540" y="9670"/>
                  <a:pt x="25540" y="21600"/>
                </a:cubicBezTo>
                <a:cubicBezTo>
                  <a:pt x="25540" y="33529"/>
                  <a:pt x="15869" y="43200"/>
                  <a:pt x="3940" y="43200"/>
                </a:cubicBezTo>
                <a:cubicBezTo>
                  <a:pt x="2618" y="43200"/>
                  <a:pt x="1299" y="43078"/>
                  <a:pt x="0" y="42837"/>
                </a:cubicBezTo>
              </a:path>
              <a:path w="25540" h="43200" stroke="0" extrusionOk="0">
                <a:moveTo>
                  <a:pt x="3939" y="0"/>
                </a:moveTo>
                <a:cubicBezTo>
                  <a:pt x="15869" y="0"/>
                  <a:pt x="25540" y="9670"/>
                  <a:pt x="25540" y="21600"/>
                </a:cubicBezTo>
                <a:cubicBezTo>
                  <a:pt x="25540" y="33529"/>
                  <a:pt x="15869" y="43200"/>
                  <a:pt x="3940" y="43200"/>
                </a:cubicBezTo>
                <a:cubicBezTo>
                  <a:pt x="2618" y="43200"/>
                  <a:pt x="1299" y="43078"/>
                  <a:pt x="0" y="42837"/>
                </a:cubicBezTo>
                <a:lnTo>
                  <a:pt x="394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5545494" y="905664"/>
            <a:ext cx="1008366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/>
              <a:t>refinement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5523478" y="1213639"/>
            <a:ext cx="1043592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/>
              <a:t>coarsening</a:t>
            </a: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5536688" y="1566064"/>
            <a:ext cx="752972" cy="261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/>
              <a:t>general</a:t>
            </a: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4791055" y="1367627"/>
            <a:ext cx="6737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 flipV="1">
            <a:off x="4791055" y="1021552"/>
            <a:ext cx="673712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4791055" y="1367627"/>
            <a:ext cx="673712" cy="3444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 flipV="1">
            <a:off x="5839045" y="2020089"/>
            <a:ext cx="142374" cy="2301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5839045" y="2250277"/>
            <a:ext cx="142374" cy="1920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4754361" y="1327939"/>
            <a:ext cx="71921" cy="77788"/>
          </a:xfrm>
          <a:prstGeom prst="ellipse">
            <a:avLst/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802350" y="2210589"/>
            <a:ext cx="71922" cy="77788"/>
          </a:xfrm>
          <a:prstGeom prst="ellipse">
            <a:avLst/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932248" y="2300850"/>
            <a:ext cx="119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data-driven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3982847" y="104775"/>
            <a:ext cx="1524484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999562" y="2331008"/>
            <a:ext cx="1382807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923103" y="3505200"/>
            <a:ext cx="1182297" cy="38814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Available parallelism figure is missing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724400"/>
            <a:ext cx="2007160" cy="203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Available parallelism in Single-Source Shortest Path figure is missing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651" y="4724400"/>
            <a:ext cx="1961374" cy="198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Available parallelism in Survey Propagation figure is missing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60" y="4760406"/>
            <a:ext cx="1961014" cy="196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5755179" y="4267200"/>
            <a:ext cx="3104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Survey Propagation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281201" y="4297282"/>
            <a:ext cx="280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Single-source Shortest Path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57200" y="4310742"/>
            <a:ext cx="280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Preflow</a:t>
            </a:r>
            <a:r>
              <a:rPr lang="en-US" b="1" dirty="0" smtClean="0"/>
              <a:t>-push</a:t>
            </a:r>
            <a:endParaRPr lang="en-US" b="1" dirty="0"/>
          </a:p>
        </p:txBody>
      </p:sp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8E1C287-65B3-4F87-9126-6322B4D60B79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316357" y="2031265"/>
            <a:ext cx="6532243" cy="1083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Ordered vs. Unordered: a Comparison of Parallelism and Work-Efficiency in Irregular Algorithms</a:t>
            </a:r>
            <a:r>
              <a:rPr lang="en-US" dirty="0"/>
              <a:t>, </a:t>
            </a:r>
            <a:endParaRPr lang="en-US" dirty="0" smtClean="0"/>
          </a:p>
          <a:p>
            <a:pPr algn="ctr"/>
            <a:r>
              <a:rPr lang="en-US" i="1" dirty="0" smtClean="0"/>
              <a:t>M</a:t>
            </a:r>
            <a:r>
              <a:rPr lang="en-US" i="1" dirty="0"/>
              <a:t>. Amber </a:t>
            </a:r>
            <a:r>
              <a:rPr lang="en-US" i="1" dirty="0" err="1"/>
              <a:t>Hassaan</a:t>
            </a:r>
            <a:r>
              <a:rPr lang="en-US" i="1" dirty="0"/>
              <a:t>, Martin </a:t>
            </a:r>
            <a:r>
              <a:rPr lang="en-US" i="1" dirty="0" err="1"/>
              <a:t>Burtscher</a:t>
            </a:r>
            <a:r>
              <a:rPr lang="en-US" i="1" dirty="0"/>
              <a:t> and </a:t>
            </a:r>
            <a:r>
              <a:rPr lang="en-US" i="1" dirty="0" err="1"/>
              <a:t>Keshav</a:t>
            </a:r>
            <a:r>
              <a:rPr lang="en-US" i="1" dirty="0"/>
              <a:t> </a:t>
            </a:r>
            <a:r>
              <a:rPr lang="en-US" i="1" dirty="0" err="1"/>
              <a:t>Pingali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3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/>
      <p:bldP spid="50" grpId="0"/>
      <p:bldP spid="51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A89F9-6AE2-4A18-81AA-DAFE4EEC049C}" type="slidenum">
              <a:rPr lang="en-US"/>
              <a:pPr/>
              <a:t>3</a:t>
            </a:fld>
            <a:endParaRPr lang="en-US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40" y="2217420"/>
            <a:ext cx="368331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Measuring Parallelism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40" y="2217420"/>
            <a:ext cx="368331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40" y="2217420"/>
            <a:ext cx="368331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40" y="2217420"/>
            <a:ext cx="368331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730" y="4407694"/>
            <a:ext cx="4057650" cy="171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Represent</a:t>
            </a:r>
            <a:r>
              <a:rPr lang="en-US" dirty="0" smtClean="0"/>
              <a:t> program as DAG</a:t>
            </a:r>
          </a:p>
          <a:p>
            <a:pPr lvl="1"/>
            <a:r>
              <a:rPr lang="en-US" dirty="0" smtClean="0"/>
              <a:t>Nodes: operations</a:t>
            </a:r>
          </a:p>
          <a:p>
            <a:pPr lvl="1"/>
            <a:r>
              <a:rPr lang="en-US" dirty="0" smtClean="0"/>
              <a:t>Edges: dependencies</a:t>
            </a:r>
          </a:p>
          <a:p>
            <a:r>
              <a:rPr lang="en-US" b="1" dirty="0" smtClean="0"/>
              <a:t>Execution strategy</a:t>
            </a:r>
          </a:p>
          <a:p>
            <a:pPr lvl="1"/>
            <a:r>
              <a:rPr lang="en-US" dirty="0" smtClean="0"/>
              <a:t>Operations take unit time</a:t>
            </a:r>
          </a:p>
          <a:p>
            <a:pPr lvl="1"/>
            <a:r>
              <a:rPr lang="en-US" dirty="0" smtClean="0"/>
              <a:t>Execute greedily</a:t>
            </a:r>
          </a:p>
          <a:p>
            <a:r>
              <a:rPr lang="en-US" b="1" dirty="0" smtClean="0"/>
              <a:t>Profile</a:t>
            </a:r>
            <a:r>
              <a:rPr lang="en-US" dirty="0" smtClean="0"/>
              <a:t> of #operations executed each step</a:t>
            </a:r>
            <a:endParaRPr lang="en-US" dirty="0"/>
          </a:p>
          <a:p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219200" y="2895600"/>
            <a:ext cx="2773499" cy="137159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Cannot build DAG in general for amorphous data-parallel programs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6124099" y="4585097"/>
            <a:ext cx="1219200" cy="136397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?</a:t>
            </a:r>
            <a:endParaRPr lang="en-US" sz="96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029200" y="1752600"/>
            <a:ext cx="3726180" cy="2286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58229" y="1752600"/>
            <a:ext cx="3697151" cy="2438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827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-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-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r>
              <a:rPr lang="en-US" dirty="0" smtClean="0"/>
              <a:t>://iss.ices.utexas.edu/galois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5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Example: spanning tree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 of </a:t>
            </a:r>
            <a:r>
              <a:rPr lang="en-US" dirty="0" err="1" smtClean="0"/>
              <a:t>ParaMeter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Computing parallelism profiles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Algorithm classification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4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Spanning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Given an </a:t>
            </a:r>
            <a:r>
              <a:rPr lang="en-US" dirty="0" err="1" smtClean="0"/>
              <a:t>unweighted</a:t>
            </a:r>
            <a:r>
              <a:rPr lang="en-US" dirty="0" smtClean="0"/>
              <a:t> graph and a starting node, construct a spanning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05200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05200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3"/>
          <p:cNvSpPr>
            <a:spLocks noChangeShapeType="1"/>
          </p:cNvSpPr>
          <p:nvPr/>
        </p:nvSpPr>
        <p:spPr bwMode="auto">
          <a:xfrm flipH="1">
            <a:off x="4165600" y="5030107"/>
            <a:ext cx="1435100" cy="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00" y="3772807"/>
            <a:ext cx="32893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49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Galois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Galois Iterators</a:t>
            </a:r>
          </a:p>
          <a:p>
            <a:pPr lvl="1"/>
            <a:r>
              <a:rPr lang="en-US" dirty="0" smtClean="0"/>
              <a:t>Ordered and unordered </a:t>
            </a:r>
            <a:r>
              <a:rPr lang="en-US" dirty="0" err="1" smtClean="0">
                <a:latin typeface="Bitstream Vera Sans Mono" pitchFamily="49" charset="0"/>
              </a:rPr>
              <a:t>foreach</a:t>
            </a:r>
            <a:r>
              <a:rPr lang="en-US" dirty="0" smtClean="0"/>
              <a:t> iterator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Galois Data Structures</a:t>
            </a:r>
          </a:p>
          <a:p>
            <a:pPr lvl="1"/>
            <a:r>
              <a:rPr lang="en-US" dirty="0" smtClean="0"/>
              <a:t>Graphs, Sets, Maps,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Galois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u="sng" dirty="0" smtClean="0"/>
              <a:t>Algorithm</a:t>
            </a:r>
          </a:p>
          <a:p>
            <a:r>
              <a:rPr lang="en-US" sz="2400" dirty="0" smtClean="0"/>
              <a:t>Choose </a:t>
            </a:r>
            <a:r>
              <a:rPr lang="en-US" sz="2400" i="1" dirty="0" smtClean="0"/>
              <a:t>v</a:t>
            </a:r>
            <a:r>
              <a:rPr lang="en-US" sz="2400" dirty="0" smtClean="0"/>
              <a:t> from </a:t>
            </a:r>
            <a:r>
              <a:rPr lang="en-US" sz="2400" dirty="0" err="1" smtClean="0"/>
              <a:t>worklist</a:t>
            </a:r>
            <a:endParaRPr lang="en-US" sz="2400" dirty="0" smtClean="0"/>
          </a:p>
          <a:p>
            <a:r>
              <a:rPr lang="en-US" sz="2400" dirty="0" smtClean="0"/>
              <a:t>For each neighbor </a:t>
            </a:r>
            <a:r>
              <a:rPr lang="en-US" sz="2400" i="1" dirty="0" smtClean="0"/>
              <a:t>u …</a:t>
            </a:r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i="1" dirty="0" smtClean="0"/>
              <a:t>u</a:t>
            </a:r>
            <a:r>
              <a:rPr lang="en-US" sz="2400" dirty="0" smtClean="0"/>
              <a:t> not in ST, add edge, mark </a:t>
            </a:r>
            <a:r>
              <a:rPr lang="en-US" sz="2400" i="1" dirty="0" smtClean="0"/>
              <a:t>u</a:t>
            </a:r>
            <a:r>
              <a:rPr lang="en-US" sz="2400" dirty="0" smtClean="0"/>
              <a:t> and add </a:t>
            </a:r>
            <a:r>
              <a:rPr lang="en-US" sz="2400" i="1" dirty="0" smtClean="0"/>
              <a:t>u</a:t>
            </a:r>
            <a:r>
              <a:rPr lang="en-US" sz="2400" dirty="0" smtClean="0"/>
              <a:t> to </a:t>
            </a:r>
            <a:r>
              <a:rPr lang="en-US" sz="2400" dirty="0" err="1" smtClean="0"/>
              <a:t>worklist</a:t>
            </a:r>
            <a:endParaRPr lang="en-US" sz="2400" dirty="0" smtClean="0"/>
          </a:p>
          <a:p>
            <a:endParaRPr lang="en-US" sz="2400" dirty="0" smtClean="0"/>
          </a:p>
          <a:p>
            <a:pPr marL="0" indent="0" algn="ctr">
              <a:buNone/>
            </a:pPr>
            <a:r>
              <a:rPr lang="en-US" sz="2400" u="sng" dirty="0" smtClean="0"/>
              <a:t>Data Structures</a:t>
            </a:r>
            <a:endParaRPr lang="en-US" sz="2400" u="sng" dirty="0"/>
          </a:p>
          <a:p>
            <a:r>
              <a:rPr lang="en-US" sz="2400" dirty="0" smtClean="0"/>
              <a:t>Graph</a:t>
            </a:r>
          </a:p>
          <a:p>
            <a:r>
              <a:rPr lang="en-US" sz="2400" dirty="0" smtClean="0"/>
              <a:t>Spanning tree (set of edges)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Bitstream Vera Sans Mono" pitchFamily="49" charset="0"/>
              </a:rPr>
              <a:t>Graph g = …</a:t>
            </a:r>
          </a:p>
          <a:p>
            <a:pPr marL="0" indent="0">
              <a:buNone/>
            </a:pPr>
            <a:r>
              <a:rPr lang="en-US" dirty="0" smtClean="0">
                <a:latin typeface="Bitstream Vera Sans Mono" pitchFamily="49" charset="0"/>
              </a:rPr>
              <a:t>Node root = …</a:t>
            </a:r>
          </a:p>
          <a:p>
            <a:pPr marL="0" indent="0">
              <a:buNone/>
            </a:pPr>
            <a:r>
              <a:rPr lang="en-US" dirty="0" smtClean="0">
                <a:latin typeface="Bitstream Vera Sans Mono" pitchFamily="49" charset="0"/>
              </a:rPr>
              <a:t>root.in = true</a:t>
            </a:r>
          </a:p>
          <a:p>
            <a:pPr marL="0" indent="0">
              <a:buNone/>
            </a:pPr>
            <a:r>
              <a:rPr lang="en-US" dirty="0" err="1" smtClean="0">
                <a:latin typeface="Bitstream Vera Sans Mono" pitchFamily="49" charset="0"/>
              </a:rPr>
              <a:t>Worklist</a:t>
            </a:r>
            <a:r>
              <a:rPr lang="en-US" dirty="0" smtClean="0">
                <a:latin typeface="Bitstream Vera Sans Mono" pitchFamily="49" charset="0"/>
              </a:rPr>
              <a:t> </a:t>
            </a:r>
            <a:r>
              <a:rPr lang="en-US" dirty="0" err="1" smtClean="0">
                <a:latin typeface="Bitstream Vera Sans Mono" pitchFamily="49" charset="0"/>
              </a:rPr>
              <a:t>wl</a:t>
            </a:r>
            <a:r>
              <a:rPr lang="en-US" dirty="0" smtClean="0">
                <a:latin typeface="Bitstream Vera Sans Mono" pitchFamily="49" charset="0"/>
              </a:rPr>
              <a:t> = {root}</a:t>
            </a:r>
          </a:p>
          <a:p>
            <a:pPr marL="0" indent="0">
              <a:buNone/>
            </a:pPr>
            <a:r>
              <a:rPr lang="en-US" dirty="0" smtClean="0">
                <a:latin typeface="Bitstream Vera Sans Mono" pitchFamily="49" charset="0"/>
              </a:rPr>
              <a:t>Set </a:t>
            </a:r>
            <a:r>
              <a:rPr lang="en-US" dirty="0" err="1" smtClean="0">
                <a:latin typeface="Bitstream Vera Sans Mono" pitchFamily="49" charset="0"/>
              </a:rPr>
              <a:t>st</a:t>
            </a:r>
            <a:r>
              <a:rPr lang="en-US" dirty="0" smtClean="0">
                <a:latin typeface="Bitstream Vera Sans Mono" pitchFamily="49" charset="0"/>
              </a:rPr>
              <a:t> = { }</a:t>
            </a:r>
          </a:p>
          <a:p>
            <a:pPr marL="0" indent="0">
              <a:buNone/>
            </a:pPr>
            <a:endParaRPr lang="en-US" dirty="0" smtClean="0">
              <a:latin typeface="Bitstream Vera Sans Mono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Bitstream Vera Sans Mono" pitchFamily="49" charset="0"/>
              </a:rPr>
              <a:t>foreach</a:t>
            </a:r>
            <a:r>
              <a:rPr lang="en-US" dirty="0" smtClean="0">
                <a:latin typeface="Bitstream Vera Sans Mono" pitchFamily="49" charset="0"/>
              </a:rPr>
              <a:t> v: </a:t>
            </a:r>
            <a:r>
              <a:rPr lang="en-US" dirty="0" err="1" smtClean="0">
                <a:latin typeface="Bitstream Vera Sans Mono" pitchFamily="49" charset="0"/>
              </a:rPr>
              <a:t>wl</a:t>
            </a:r>
            <a:endParaRPr lang="en-US" dirty="0" smtClean="0">
              <a:latin typeface="Bitstream Vera Sans Mono" pitchFamily="49" charset="0"/>
            </a:endParaRPr>
          </a:p>
          <a:p>
            <a:pPr marL="0" indent="0">
              <a:buNone/>
            </a:pPr>
            <a:r>
              <a:rPr lang="en-US" dirty="0">
                <a:latin typeface="Bitstream Vera Sans Mono" pitchFamily="49" charset="0"/>
              </a:rPr>
              <a:t> </a:t>
            </a:r>
            <a:r>
              <a:rPr lang="en-US" dirty="0" smtClean="0">
                <a:latin typeface="Bitstream Vera Sans Mono" pitchFamily="49" charset="0"/>
              </a:rPr>
              <a:t> </a:t>
            </a:r>
            <a:r>
              <a:rPr lang="en-US" dirty="0" err="1" smtClean="0">
                <a:latin typeface="Bitstream Vera Sans Mono" pitchFamily="49" charset="0"/>
              </a:rPr>
              <a:t>foreach</a:t>
            </a:r>
            <a:r>
              <a:rPr lang="en-US" dirty="0" smtClean="0">
                <a:latin typeface="Bitstream Vera Sans Mono" pitchFamily="49" charset="0"/>
              </a:rPr>
              <a:t> u: </a:t>
            </a:r>
            <a:r>
              <a:rPr lang="en-US" dirty="0" err="1" smtClean="0">
                <a:latin typeface="Bitstream Vera Sans Mono" pitchFamily="49" charset="0"/>
              </a:rPr>
              <a:t>v.neigh</a:t>
            </a:r>
            <a:r>
              <a:rPr lang="en-US" dirty="0" smtClean="0">
                <a:latin typeface="Bitstream Vera Sans Mono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Bitstream Vera Sans Mono" pitchFamily="49" charset="0"/>
              </a:rPr>
              <a:t> </a:t>
            </a:r>
            <a:r>
              <a:rPr lang="en-US" dirty="0" smtClean="0">
                <a:latin typeface="Bitstream Vera Sans Mono" pitchFamily="49" charset="0"/>
              </a:rPr>
              <a:t> </a:t>
            </a:r>
            <a:r>
              <a:rPr lang="en-US" dirty="0">
                <a:latin typeface="Bitstream Vera Sans Mono" pitchFamily="49" charset="0"/>
              </a:rPr>
              <a:t> </a:t>
            </a:r>
            <a:r>
              <a:rPr lang="en-US" dirty="0" smtClean="0">
                <a:latin typeface="Bitstream Vera Sans Mono" pitchFamily="49" charset="0"/>
              </a:rPr>
              <a:t> </a:t>
            </a:r>
            <a:r>
              <a:rPr lang="en-US" dirty="0" smtClean="0">
                <a:latin typeface="Bitstream Vera Sans Mono" pitchFamily="49" charset="0"/>
              </a:rPr>
              <a:t>if </a:t>
            </a:r>
            <a:r>
              <a:rPr lang="en-US" dirty="0" smtClean="0">
                <a:latin typeface="Bitstream Vera Sans Mono" pitchFamily="49" charset="0"/>
              </a:rPr>
              <a:t>not u.in</a:t>
            </a:r>
          </a:p>
          <a:p>
            <a:pPr marL="0" indent="0">
              <a:buNone/>
            </a:pPr>
            <a:r>
              <a:rPr lang="en-US" dirty="0">
                <a:latin typeface="Bitstream Vera Sans Mono" pitchFamily="49" charset="0"/>
              </a:rPr>
              <a:t> </a:t>
            </a:r>
            <a:r>
              <a:rPr lang="en-US" dirty="0" smtClean="0">
                <a:latin typeface="Bitstream Vera Sans Mono" pitchFamily="49" charset="0"/>
              </a:rPr>
              <a:t>   </a:t>
            </a:r>
            <a:r>
              <a:rPr lang="en-US" dirty="0" smtClean="0">
                <a:latin typeface="Bitstream Vera Sans Mono" pitchFamily="49" charset="0"/>
              </a:rPr>
              <a:t>  u.in </a:t>
            </a:r>
            <a:r>
              <a:rPr lang="en-US" dirty="0" smtClean="0">
                <a:latin typeface="Bitstream Vera Sans Mono" pitchFamily="49" charset="0"/>
              </a:rPr>
              <a:t>= true</a:t>
            </a:r>
          </a:p>
          <a:p>
            <a:pPr marL="0" indent="0">
              <a:buNone/>
            </a:pPr>
            <a:r>
              <a:rPr lang="en-US" dirty="0">
                <a:latin typeface="Bitstream Vera Sans Mono" pitchFamily="49" charset="0"/>
              </a:rPr>
              <a:t> </a:t>
            </a:r>
            <a:r>
              <a:rPr lang="en-US" dirty="0" smtClean="0">
                <a:latin typeface="Bitstream Vera Sans Mono" pitchFamily="49" charset="0"/>
              </a:rPr>
              <a:t>   </a:t>
            </a:r>
            <a:r>
              <a:rPr lang="en-US" dirty="0" smtClean="0">
                <a:latin typeface="Bitstream Vera Sans Mono" pitchFamily="49" charset="0"/>
              </a:rPr>
              <a:t>  </a:t>
            </a:r>
            <a:r>
              <a:rPr lang="en-US" dirty="0" err="1" smtClean="0">
                <a:latin typeface="Bitstream Vera Sans Mono" pitchFamily="49" charset="0"/>
              </a:rPr>
              <a:t>st.add</a:t>
            </a:r>
            <a:r>
              <a:rPr lang="en-US" dirty="0" smtClean="0">
                <a:latin typeface="Bitstream Vera Sans Mono" pitchFamily="49" charset="0"/>
              </a:rPr>
              <a:t>((v, u))</a:t>
            </a:r>
          </a:p>
          <a:p>
            <a:pPr marL="0" indent="0">
              <a:buNone/>
            </a:pPr>
            <a:r>
              <a:rPr lang="en-US" dirty="0">
                <a:latin typeface="Bitstream Vera Sans Mono" pitchFamily="49" charset="0"/>
              </a:rPr>
              <a:t> </a:t>
            </a:r>
            <a:r>
              <a:rPr lang="en-US" dirty="0" smtClean="0">
                <a:latin typeface="Bitstream Vera Sans Mono" pitchFamily="49" charset="0"/>
              </a:rPr>
              <a:t>   </a:t>
            </a:r>
            <a:r>
              <a:rPr lang="en-US" dirty="0" smtClean="0">
                <a:latin typeface="Bitstream Vera Sans Mono" pitchFamily="49" charset="0"/>
              </a:rPr>
              <a:t>  </a:t>
            </a:r>
            <a:r>
              <a:rPr lang="en-US" dirty="0" err="1" smtClean="0">
                <a:latin typeface="Bitstream Vera Sans Mono" pitchFamily="49" charset="0"/>
              </a:rPr>
              <a:t>wl.add</a:t>
            </a:r>
            <a:r>
              <a:rPr lang="en-US" dirty="0" smtClean="0">
                <a:latin typeface="Bitstream Vera Sans Mono" pitchFamily="49" charset="0"/>
              </a:rPr>
              <a:t>(u</a:t>
            </a:r>
            <a:r>
              <a:rPr lang="en-US" dirty="0" smtClean="0">
                <a:latin typeface="Bitstream Vera Sans Mono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1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Where’s the Parallelism?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Active nodes </a:t>
            </a:r>
            <a:r>
              <a:rPr lang="en-US" dirty="0" smtClean="0"/>
              <a:t>are nodes on the frontier of ST</a:t>
            </a:r>
          </a:p>
          <a:p>
            <a:r>
              <a:rPr lang="en-US" b="1" dirty="0" smtClean="0"/>
              <a:t>Neighborhood</a:t>
            </a:r>
            <a:r>
              <a:rPr lang="en-US" dirty="0" smtClean="0"/>
              <a:t> is immediate neighbors of active node</a:t>
            </a:r>
          </a:p>
          <a:p>
            <a:r>
              <a:rPr lang="en-US" dirty="0" smtClean="0"/>
              <a:t>If neighborhoods are small, we can expand ST at several active nodes at once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11816" y="5906165"/>
            <a:ext cx="1919416" cy="328471"/>
          </a:xfrm>
        </p:spPr>
        <p:txBody>
          <a:bodyPr/>
          <a:lstStyle/>
          <a:p>
            <a:fld id="{E8E1C287-65B3-4F87-9126-6322B4D60B7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816" y="1356841"/>
            <a:ext cx="3153327" cy="260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516" y="4350415"/>
            <a:ext cx="2433546" cy="1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944" y="1241633"/>
            <a:ext cx="3313278" cy="2890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516" y="4350415"/>
            <a:ext cx="2959100" cy="2387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58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Parallelism is There?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assume an infinite number of processors?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 every activity takes unit time</a:t>
            </a:r>
          </a:p>
          <a:p>
            <a:pPr lvl="1"/>
            <a:r>
              <a:rPr lang="en-US" dirty="0" smtClean="0"/>
              <a:t>and perfect knowledge of neighborhood and ordering constraints</a:t>
            </a:r>
          </a:p>
          <a:p>
            <a:endParaRPr lang="en-US" dirty="0" smtClean="0"/>
          </a:p>
          <a:p>
            <a:r>
              <a:rPr lang="en-US" dirty="0" smtClean="0"/>
              <a:t>How many steps would it take to finish?</a:t>
            </a:r>
          </a:p>
          <a:p>
            <a:r>
              <a:rPr lang="en-US" dirty="0" smtClean="0"/>
              <a:t>How many activities can we execute in a step?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1C287-65B3-4F87-9126-6322B4D60B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-10-02-pllunch-worklist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FF0000"/>
      </a:accent5>
      <a:accent6>
        <a:srgbClr val="0000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2010-10-02-pllunch-worklist</Template>
  <TotalTime>666</TotalTime>
  <Words>774</Words>
  <Application>Microsoft Office PowerPoint</Application>
  <PresentationFormat>On-screen Show (4:3)</PresentationFormat>
  <Paragraphs>238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2010-10-02-pllunch-worklist</vt:lpstr>
      <vt:lpstr>ParaMeter:  A profiling tool for amorphous data-parallel programs</vt:lpstr>
      <vt:lpstr>“Available Parallelism”</vt:lpstr>
      <vt:lpstr>Measuring Parallelism</vt:lpstr>
      <vt:lpstr>Outline</vt:lpstr>
      <vt:lpstr>Example: Spanning Tree</vt:lpstr>
      <vt:lpstr>Programming with Galois</vt:lpstr>
      <vt:lpstr>Programming with Galois</vt:lpstr>
      <vt:lpstr>Where’s the Parallelism?</vt:lpstr>
      <vt:lpstr>How Much Parallelism is There?</vt:lpstr>
      <vt:lpstr>A Guess</vt:lpstr>
      <vt:lpstr>Demo: Spanning Tree</vt:lpstr>
      <vt:lpstr>How Does It Work?</vt:lpstr>
      <vt:lpstr>Simplified Measurement</vt:lpstr>
      <vt:lpstr>Greedy Scheduling</vt:lpstr>
      <vt:lpstr>Measurement</vt:lpstr>
      <vt:lpstr>Incremental Execution</vt:lpstr>
      <vt:lpstr>ParaMeter Execution Strategy</vt:lpstr>
      <vt:lpstr>Outline</vt:lpstr>
      <vt:lpstr>PowerPoint Presentation</vt:lpstr>
      <vt:lpstr>Delaunay Mesh Refinement</vt:lpstr>
      <vt:lpstr>Refine 550K triangle mesh, initially 50% bad</vt:lpstr>
      <vt:lpstr>Agglomerative Clustering</vt:lpstr>
      <vt:lpstr>Agglomerative Clustering</vt:lpstr>
      <vt:lpstr>Cluster 100K randomly generated points</vt:lpstr>
      <vt:lpstr>Kruskal’s Algorithm</vt:lpstr>
      <vt:lpstr>100x100 grid with random weights</vt:lpstr>
      <vt:lpstr>PowerPoint Presentation</vt:lpstr>
      <vt:lpstr>PowerPoint Presentation</vt:lpstr>
      <vt:lpstr>PowerPoint Presentation</vt:lpstr>
      <vt:lpstr>Thanks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Synthesizing Concurrent Schedulers for Irregular Algorithms</dc:title>
  <dc:creator>Donald</dc:creator>
  <cp:lastModifiedBy>Donald</cp:lastModifiedBy>
  <cp:revision>37</cp:revision>
  <dcterms:created xsi:type="dcterms:W3CDTF">2011-02-11T09:39:54Z</dcterms:created>
  <dcterms:modified xsi:type="dcterms:W3CDTF">2011-02-13T01:52:30Z</dcterms:modified>
</cp:coreProperties>
</file>