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1" r:id="rId3"/>
    <p:sldId id="360" r:id="rId4"/>
    <p:sldId id="257" r:id="rId5"/>
    <p:sldId id="264" r:id="rId6"/>
    <p:sldId id="295" r:id="rId7"/>
    <p:sldId id="304" r:id="rId8"/>
    <p:sldId id="366" r:id="rId9"/>
    <p:sldId id="346" r:id="rId10"/>
    <p:sldId id="347" r:id="rId11"/>
    <p:sldId id="363" r:id="rId12"/>
    <p:sldId id="364" r:id="rId13"/>
    <p:sldId id="365" r:id="rId14"/>
    <p:sldId id="367" r:id="rId15"/>
    <p:sldId id="373" r:id="rId16"/>
    <p:sldId id="384" r:id="rId17"/>
    <p:sldId id="375" r:id="rId18"/>
    <p:sldId id="385" r:id="rId19"/>
    <p:sldId id="3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4B0"/>
    <a:srgbClr val="FFCC00"/>
    <a:srgbClr val="FFFF66"/>
    <a:srgbClr val="C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0" autoAdjust="0"/>
    <p:restoredTop sz="93500" autoAdjust="0"/>
  </p:normalViewPr>
  <p:slideViewPr>
    <p:cSldViewPr>
      <p:cViewPr varScale="1">
        <p:scale>
          <a:sx n="57" d="100"/>
          <a:sy n="57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1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F586C-EFE9-486E-ADD3-9E30651A59B7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BCA5A-75F9-4056-BEAE-B4D39DDD0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49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0924A-3650-430E-9503-010795AE18A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8F81-13C3-4112-AFEA-3F5B74C69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317F-B334-40D2-8946-5A0F8C969986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05FC-7C53-4CFD-A38B-0B7E4AAD6F1E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9B88-D9B4-4E1C-8CFE-673E09048982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BC22-2C10-4A47-BA05-4BDBAA39DD7C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BCC-1CCE-4277-BFBD-16D9B2335264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7061-5BC4-4119-9E49-480D912CBC1C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EF17-5C51-4910-8203-15EBB3CC2877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709F-C86F-487A-9705-A98699E62BFD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7ACD-5701-4A1D-A2AB-76B106556748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E9E2-7DCA-436B-89BF-B106B5B6B5B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4652-6C50-4C19-ACEC-0A77AE2FAD18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5203-A953-43E8-B3AE-E3092C8D0C56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GPU </a:t>
            </a:r>
            <a:r>
              <a:rPr lang="en-US" b="1" dirty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mplementation of  Inclusion-based </a:t>
            </a:r>
            <a:r>
              <a:rPr lang="en-US" b="1" dirty="0">
                <a:solidFill>
                  <a:srgbClr val="0070C0"/>
                </a:solidFill>
              </a:rPr>
              <a:t>P</a:t>
            </a:r>
            <a:r>
              <a:rPr lang="en-US" b="1" dirty="0" smtClean="0">
                <a:solidFill>
                  <a:srgbClr val="0070C0"/>
                </a:solidFill>
              </a:rPr>
              <a:t>oints-to </a:t>
            </a:r>
            <a:r>
              <a:rPr lang="en-US" b="1" dirty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962400"/>
            <a:ext cx="5410200" cy="1752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Mario Méndez-Lojo </a:t>
            </a:r>
            <a:r>
              <a:rPr lang="en-US" sz="1800" b="1" dirty="0" smtClean="0">
                <a:solidFill>
                  <a:schemeClr val="tx1"/>
                </a:solidFill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</a:rPr>
              <a:t>AMD)</a:t>
            </a:r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Martin </a:t>
            </a:r>
            <a:r>
              <a:rPr lang="en-US" sz="2400" dirty="0" err="1" smtClean="0">
                <a:solidFill>
                  <a:schemeClr val="tx1"/>
                </a:solidFill>
              </a:rPr>
              <a:t>Burtscher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aseline="300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(Texas State </a:t>
            </a:r>
            <a:r>
              <a:rPr lang="en-US" sz="1800" dirty="0" smtClean="0">
                <a:solidFill>
                  <a:schemeClr val="tx1"/>
                </a:solidFill>
              </a:rPr>
              <a:t>University, USA)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Keshav Pingali </a:t>
            </a:r>
            <a:r>
              <a:rPr lang="en-US" sz="2400" baseline="300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U.T. Austin, USA)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2400" baseline="300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77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</a:t>
            </a:r>
            <a:r>
              <a:rPr lang="en-US" b="1" dirty="0" smtClean="0">
                <a:solidFill>
                  <a:srgbClr val="0070C0"/>
                </a:solidFill>
              </a:rPr>
              <a:t>parse bit vectors on the GPU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>
              <a:spcAft>
                <a:spcPts val="4200"/>
              </a:spcAft>
            </a:pPr>
            <a:r>
              <a:rPr lang="en-US" sz="2400" b="1" dirty="0" smtClean="0"/>
              <a:t>Node is </a:t>
            </a:r>
            <a:r>
              <a:rPr lang="en-US" sz="2400" b="1" dirty="0"/>
              <a:t>128 </a:t>
            </a:r>
            <a:r>
              <a:rPr lang="en-US" sz="2400" b="1" dirty="0" smtClean="0"/>
              <a:t>bytes-wide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b="1" dirty="0" smtClean="0"/>
              <a:t>Good fit for Fermi architecture</a:t>
            </a:r>
          </a:p>
          <a:p>
            <a:pPr lvl="1"/>
            <a:r>
              <a:rPr lang="en-US" sz="2000" dirty="0" smtClean="0"/>
              <a:t>assign </a:t>
            </a:r>
            <a:r>
              <a:rPr lang="en-US" sz="2000" i="1" dirty="0" smtClean="0"/>
              <a:t>i</a:t>
            </a:r>
            <a:r>
              <a:rPr lang="en-US" sz="2000" i="1" baseline="30000" dirty="0" smtClean="0"/>
              <a:t>th</a:t>
            </a:r>
            <a:r>
              <a:rPr lang="en-US" sz="2000" dirty="0" smtClean="0"/>
              <a:t> word to </a:t>
            </a:r>
            <a:r>
              <a:rPr lang="en-US" sz="2000" i="1" dirty="0" smtClean="0"/>
              <a:t>i</a:t>
            </a:r>
            <a:r>
              <a:rPr lang="en-US" sz="2000" i="1" baseline="30000" dirty="0" smtClean="0"/>
              <a:t>th</a:t>
            </a:r>
            <a:r>
              <a:rPr lang="en-US" sz="2000" baseline="30000" dirty="0" smtClean="0"/>
              <a:t> </a:t>
            </a:r>
            <a:r>
              <a:rPr lang="en-US" sz="2000" dirty="0"/>
              <a:t>thread </a:t>
            </a:r>
            <a:r>
              <a:rPr lang="en-US" sz="2000" dirty="0" smtClean="0"/>
              <a:t>of warp </a:t>
            </a:r>
          </a:p>
          <a:p>
            <a:pPr lvl="1"/>
            <a:r>
              <a:rPr lang="en-US" sz="2000" dirty="0"/>
              <a:t>l</a:t>
            </a:r>
            <a:r>
              <a:rPr lang="en-US" sz="2000" dirty="0" smtClean="0"/>
              <a:t>oad node from global/shared memory = 1 transaction</a:t>
            </a:r>
          </a:p>
          <a:p>
            <a:pPr lvl="2"/>
            <a:r>
              <a:rPr lang="en-US" sz="1800" dirty="0" smtClean="0"/>
              <a:t>thread 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brings in </a:t>
            </a:r>
            <a:r>
              <a:rPr lang="en-US" sz="1800" i="1" dirty="0"/>
              <a:t>i</a:t>
            </a:r>
            <a:r>
              <a:rPr lang="en-US" sz="1800" i="1" baseline="30000" dirty="0"/>
              <a:t>th</a:t>
            </a:r>
            <a:r>
              <a:rPr lang="en-US" sz="1800" dirty="0" smtClean="0"/>
              <a:t> word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et operations cause little thread divergence</a:t>
            </a:r>
          </a:p>
          <a:p>
            <a:pPr lvl="2"/>
            <a:r>
              <a:rPr lang="en-US" sz="1800" dirty="0"/>
              <a:t>thread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=0..30</a:t>
            </a:r>
            <a:r>
              <a:rPr lang="en-US" sz="1800" dirty="0" smtClean="0"/>
              <a:t> operates on </a:t>
            </a:r>
            <a:r>
              <a:rPr lang="en-US" sz="1800" i="1" dirty="0"/>
              <a:t>i</a:t>
            </a:r>
            <a:r>
              <a:rPr lang="en-US" sz="1800" i="1" baseline="30000" dirty="0"/>
              <a:t>th</a:t>
            </a:r>
            <a:r>
              <a:rPr lang="en-US" sz="1800" dirty="0"/>
              <a:t> </a:t>
            </a:r>
            <a:r>
              <a:rPr lang="en-US" sz="1800" dirty="0" smtClean="0"/>
              <a:t>word, thread </a:t>
            </a:r>
            <a:r>
              <a:rPr lang="en-US" sz="1800" i="1" dirty="0" smtClean="0"/>
              <a:t>31</a:t>
            </a:r>
            <a:r>
              <a:rPr lang="en-US" sz="1800" dirty="0" smtClean="0"/>
              <a:t> skips</a:t>
            </a:r>
            <a:endParaRPr lang="en-US" sz="1800" dirty="0"/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3" y="4751669"/>
            <a:ext cx="4724400" cy="1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3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573306"/>
            <a:ext cx="4406153" cy="54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Wide sparse bit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4267200" cy="5181600"/>
          </a:xfrm>
        </p:spPr>
        <p:txBody>
          <a:bodyPr>
            <a:normAutofit/>
          </a:bodyPr>
          <a:lstStyle/>
          <a:p>
            <a:pPr indent="-222250">
              <a:spcAft>
                <a:spcPts val="1200"/>
              </a:spcAft>
            </a:pPr>
            <a:r>
              <a:rPr lang="en-US" sz="2400" b="1" i="1" dirty="0"/>
              <a:t>B</a:t>
            </a:r>
            <a:r>
              <a:rPr lang="en-US" sz="2400" b="1" i="1" dirty="0" smtClean="0"/>
              <a:t>its</a:t>
            </a:r>
            <a:r>
              <a:rPr lang="en-US" sz="2400" b="1" dirty="0" smtClean="0"/>
              <a:t> mostly empty → waste of space and parallelism </a:t>
            </a:r>
          </a:p>
          <a:p>
            <a:pPr indent="-222250"/>
            <a:r>
              <a:rPr lang="en-US" sz="2400" b="1" dirty="0" smtClean="0"/>
              <a:t>Works well in practice because of data locality</a:t>
            </a:r>
          </a:p>
          <a:p>
            <a:pPr lvl="1"/>
            <a:r>
              <a:rPr lang="en-US" sz="1800" dirty="0"/>
              <a:t>identifiers sequentially assigned to variables in program order</a:t>
            </a:r>
          </a:p>
          <a:p>
            <a:pPr lvl="1">
              <a:spcAft>
                <a:spcPts val="1200"/>
              </a:spcAft>
            </a:pPr>
            <a:r>
              <a:rPr lang="en-US" sz="1800" dirty="0" smtClean="0"/>
              <a:t>if </a:t>
            </a:r>
            <a:r>
              <a:rPr lang="en-US" sz="1800" i="1" dirty="0" smtClean="0"/>
              <a:t>x</a:t>
            </a:r>
            <a:r>
              <a:rPr lang="en-US" sz="1800" dirty="0" smtClean="0"/>
              <a:t> points to </a:t>
            </a:r>
            <a:r>
              <a:rPr lang="en-US" sz="1800" i="1" dirty="0" smtClean="0"/>
              <a:t>y</a:t>
            </a:r>
            <a:r>
              <a:rPr lang="en-US" sz="1800" dirty="0" smtClean="0"/>
              <a:t>, </a:t>
            </a:r>
            <a:r>
              <a:rPr lang="en-US" sz="1800" i="1" dirty="0" smtClean="0"/>
              <a:t>x</a:t>
            </a:r>
            <a:r>
              <a:rPr lang="en-US" sz="1800" dirty="0" smtClean="0"/>
              <a:t> probably points to variables with identifiers close to </a:t>
            </a:r>
            <a:r>
              <a:rPr lang="en-US" sz="1800" i="1" dirty="0" smtClean="0"/>
              <a:t>y</a:t>
            </a:r>
            <a:r>
              <a:rPr lang="en-US" sz="1800" dirty="0" smtClean="0"/>
              <a:t>  </a:t>
            </a:r>
            <a:endParaRPr lang="en-US" sz="1800" dirty="0"/>
          </a:p>
          <a:p>
            <a:pPr indent="-222250"/>
            <a:r>
              <a:rPr lang="en-US" sz="2400" b="1" dirty="0" smtClean="0"/>
              <a:t>Adjacency matrix for </a:t>
            </a:r>
            <a:r>
              <a:rPr lang="en-US" sz="2400" b="1" i="1" dirty="0" smtClean="0"/>
              <a:t>P</a:t>
            </a:r>
            <a:r>
              <a:rPr lang="en-US" sz="2400" b="1" dirty="0" smtClean="0"/>
              <a:t> edges </a:t>
            </a:r>
          </a:p>
          <a:p>
            <a:pPr lvl="1"/>
            <a:r>
              <a:rPr lang="en-US" sz="1800" dirty="0"/>
              <a:t>i</a:t>
            </a:r>
            <a:r>
              <a:rPr lang="en-US" sz="1800" dirty="0" smtClean="0"/>
              <a:t>nput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gcc</a:t>
            </a:r>
            <a:r>
              <a:rPr lang="en-US" sz="1800" dirty="0" smtClean="0"/>
              <a:t>, #</a:t>
            </a:r>
            <a:r>
              <a:rPr lang="en-US" sz="1800" dirty="0" err="1" smtClean="0"/>
              <a:t>vars</a:t>
            </a:r>
            <a:r>
              <a:rPr lang="en-US" sz="1800" dirty="0" smtClean="0"/>
              <a:t>=120K</a:t>
            </a:r>
          </a:p>
          <a:p>
            <a:pPr lvl="1"/>
            <a:r>
              <a:rPr lang="en-US" sz="1800" dirty="0" smtClean="0"/>
              <a:t>initial graph in </a:t>
            </a:r>
            <a:r>
              <a:rPr lang="en-US" sz="1800" b="1" dirty="0" smtClean="0"/>
              <a:t>black</a:t>
            </a:r>
            <a:r>
              <a:rPr lang="en-US" sz="1800" dirty="0" smtClean="0"/>
              <a:t>, final in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blue</a:t>
            </a:r>
            <a:endParaRPr lang="en-US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154" y="2057400"/>
            <a:ext cx="4097646" cy="3049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59" y="35859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Rule execution on the GPU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Concurrent rule execution requires synchronization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GPUs support atomics, but hurts performance</a:t>
            </a:r>
          </a:p>
          <a:p>
            <a:pPr lvl="1">
              <a:spcAft>
                <a:spcPts val="600"/>
              </a:spcAft>
            </a:pPr>
            <a:endParaRPr lang="en-US" sz="2400" b="1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Solution: flip edges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 smtClean="0"/>
              <a:t>Active nodes add edges to themselves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 synchronization required</a:t>
            </a:r>
            <a:r>
              <a:rPr lang="en-US" sz="2400" b="1" dirty="0"/>
              <a:t>	</a:t>
            </a:r>
            <a:endParaRPr lang="en-US" sz="2400" b="1" dirty="0" smtClean="0"/>
          </a:p>
          <a:p>
            <a:pPr lvl="2"/>
            <a:r>
              <a:rPr lang="en-US" sz="2000" dirty="0" smtClean="0"/>
              <a:t>each active node processed by only one thread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67200" y="2209800"/>
            <a:ext cx="1905000" cy="1219200"/>
            <a:chOff x="3276600" y="2286000"/>
            <a:chExt cx="1905000" cy="1219200"/>
          </a:xfrm>
        </p:grpSpPr>
        <p:grpSp>
          <p:nvGrpSpPr>
            <p:cNvPr id="6" name="Group 9"/>
            <p:cNvGrpSpPr/>
            <p:nvPr/>
          </p:nvGrpSpPr>
          <p:grpSpPr>
            <a:xfrm>
              <a:off x="3276600" y="2438400"/>
              <a:ext cx="381000" cy="381000"/>
              <a:chOff x="3962400" y="2438400"/>
              <a:chExt cx="381000" cy="3810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x</a:t>
                </a:r>
              </a:p>
            </p:txBody>
          </p:sp>
        </p:grpSp>
        <p:grpSp>
          <p:nvGrpSpPr>
            <p:cNvPr id="7" name="Group 10"/>
            <p:cNvGrpSpPr/>
            <p:nvPr/>
          </p:nvGrpSpPr>
          <p:grpSpPr>
            <a:xfrm>
              <a:off x="4572000" y="2438400"/>
              <a:ext cx="381000" cy="381000"/>
              <a:chOff x="3962400" y="2438400"/>
              <a:chExt cx="381000" cy="3810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5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8" name="Group 13"/>
            <p:cNvGrpSpPr/>
            <p:nvPr/>
          </p:nvGrpSpPr>
          <p:grpSpPr>
            <a:xfrm>
              <a:off x="3886200" y="3124200"/>
              <a:ext cx="381000" cy="381000"/>
              <a:chOff x="3962400" y="2438400"/>
              <a:chExt cx="381000" cy="3810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z</a:t>
                </a:r>
                <a:endParaRPr lang="en-US" b="1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3962400" y="2286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grpSp>
          <p:nvGrpSpPr>
            <p:cNvPr id="10" name="Group 20"/>
            <p:cNvGrpSpPr/>
            <p:nvPr/>
          </p:nvGrpSpPr>
          <p:grpSpPr>
            <a:xfrm>
              <a:off x="4267200" y="2807732"/>
              <a:ext cx="914400" cy="501134"/>
              <a:chOff x="4114800" y="2655332"/>
              <a:chExt cx="914400" cy="501134"/>
            </a:xfrm>
          </p:grpSpPr>
          <p:cxnSp>
            <p:nvCxnSpPr>
              <p:cNvPr id="11" name="Elbow Connector 21"/>
              <p:cNvCxnSpPr>
                <a:stCxn id="18" idx="2"/>
                <a:endCxn id="16" idx="3"/>
              </p:cNvCxnSpPr>
              <p:nvPr/>
            </p:nvCxnSpPr>
            <p:spPr>
              <a:xfrm rot="5400000">
                <a:off x="4111883" y="2658249"/>
                <a:ext cx="501134" cy="495300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48200" y="27432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</p:grpSp>
      </p:grpSp>
      <p:sp>
        <p:nvSpPr>
          <p:cNvPr id="42" name="Oval 41"/>
          <p:cNvSpPr/>
          <p:nvPr/>
        </p:nvSpPr>
        <p:spPr>
          <a:xfrm>
            <a:off x="3124200" y="2362200"/>
            <a:ext cx="381000" cy="381000"/>
          </a:xfrm>
          <a:prstGeom prst="ellipse">
            <a:avLst/>
          </a:prstGeom>
          <a:solidFill>
            <a:srgbClr val="FF000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124200" y="2362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48" name="Oval 47"/>
          <p:cNvSpPr/>
          <p:nvPr/>
        </p:nvSpPr>
        <p:spPr>
          <a:xfrm>
            <a:off x="3657600" y="3048000"/>
            <a:ext cx="381000" cy="381000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6576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</a:p>
        </p:txBody>
      </p:sp>
      <p:cxnSp>
        <p:nvCxnSpPr>
          <p:cNvPr id="50" name="Elbow Connector 49"/>
          <p:cNvCxnSpPr>
            <a:stCxn id="42" idx="4"/>
            <a:endCxn id="49" idx="1"/>
          </p:cNvCxnSpPr>
          <p:nvPr/>
        </p:nvCxnSpPr>
        <p:spPr>
          <a:xfrm rot="16200000" flipH="1">
            <a:off x="3241417" y="2816483"/>
            <a:ext cx="489466" cy="342900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657600" y="22214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71800" y="2819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9" name="Elbow Connector 21"/>
          <p:cNvCxnSpPr/>
          <p:nvPr/>
        </p:nvCxnSpPr>
        <p:spPr>
          <a:xfrm rot="5400000">
            <a:off x="3914216" y="2822433"/>
            <a:ext cx="551096" cy="284396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018430" y="279743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81" name="Elbow Connector 21"/>
          <p:cNvCxnSpPr/>
          <p:nvPr/>
        </p:nvCxnSpPr>
        <p:spPr>
          <a:xfrm rot="16200000" flipH="1">
            <a:off x="4436409" y="2815810"/>
            <a:ext cx="551096" cy="284396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603143" y="279026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86" name="Straight Arrow Connector 85"/>
          <p:cNvCxnSpPr>
            <a:stCxn id="18" idx="1"/>
            <a:endCxn id="20" idx="3"/>
          </p:cNvCxnSpPr>
          <p:nvPr/>
        </p:nvCxnSpPr>
        <p:spPr>
          <a:xfrm flipH="1">
            <a:off x="4648200" y="2546866"/>
            <a:ext cx="914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42" idx="6"/>
            <a:endCxn id="19" idx="2"/>
          </p:cNvCxnSpPr>
          <p:nvPr/>
        </p:nvCxnSpPr>
        <p:spPr>
          <a:xfrm>
            <a:off x="3505200" y="2552700"/>
            <a:ext cx="7620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048000" y="3886200"/>
            <a:ext cx="3211606" cy="1219200"/>
            <a:chOff x="3048000" y="3886200"/>
            <a:chExt cx="3211606" cy="1219200"/>
          </a:xfrm>
        </p:grpSpPr>
        <p:grpSp>
          <p:nvGrpSpPr>
            <p:cNvPr id="84" name="Group 83"/>
            <p:cNvGrpSpPr/>
            <p:nvPr/>
          </p:nvGrpSpPr>
          <p:grpSpPr>
            <a:xfrm>
              <a:off x="3048000" y="3886200"/>
              <a:ext cx="3211606" cy="1219200"/>
              <a:chOff x="3048000" y="3886200"/>
              <a:chExt cx="3211606" cy="1219200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354606" y="3886200"/>
                <a:ext cx="1905000" cy="1219200"/>
                <a:chOff x="1828800" y="2209800"/>
                <a:chExt cx="1905000" cy="1219200"/>
              </a:xfrm>
            </p:grpSpPr>
            <p:grpSp>
              <p:nvGrpSpPr>
                <p:cNvPr id="30" name="Group 4"/>
                <p:cNvGrpSpPr/>
                <p:nvPr/>
              </p:nvGrpSpPr>
              <p:grpSpPr>
                <a:xfrm>
                  <a:off x="1828800" y="2209800"/>
                  <a:ext cx="1905000" cy="1219200"/>
                  <a:chOff x="3276600" y="2286000"/>
                  <a:chExt cx="1905000" cy="1219200"/>
                </a:xfrm>
              </p:grpSpPr>
              <p:grpSp>
                <p:nvGrpSpPr>
                  <p:cNvPr id="33" name="Group 9"/>
                  <p:cNvGrpSpPr/>
                  <p:nvPr/>
                </p:nvGrpSpPr>
                <p:grpSpPr>
                  <a:xfrm>
                    <a:off x="3276600" y="2438400"/>
                    <a:ext cx="381000" cy="381000"/>
                    <a:chOff x="3962400" y="2438400"/>
                    <a:chExt cx="381000" cy="381000"/>
                  </a:xfrm>
                </p:grpSpPr>
                <p:sp>
                  <p:nvSpPr>
                    <p:cNvPr id="55" name="Oval 54"/>
                    <p:cNvSpPr/>
                    <p:nvPr/>
                  </p:nvSpPr>
                  <p:spPr>
                    <a:xfrm>
                      <a:off x="3962400" y="2438400"/>
                      <a:ext cx="381000" cy="381000"/>
                    </a:xfrm>
                    <a:prstGeom prst="ellipse">
                      <a:avLst/>
                    </a:prstGeom>
                    <a:solidFill>
                      <a:srgbClr val="FF0000">
                        <a:alpha val="51000"/>
                      </a:srgb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TextBox 51"/>
                    <p:cNvSpPr txBox="1"/>
                    <p:nvPr/>
                  </p:nvSpPr>
                  <p:spPr>
                    <a:xfrm>
                      <a:off x="3962400" y="2438400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p:txBody>
                </p:sp>
              </p:grpSp>
              <p:grpSp>
                <p:nvGrpSpPr>
                  <p:cNvPr id="34" name="Group 10"/>
                  <p:cNvGrpSpPr/>
                  <p:nvPr/>
                </p:nvGrpSpPr>
                <p:grpSpPr>
                  <a:xfrm>
                    <a:off x="4572000" y="2438400"/>
                    <a:ext cx="381000" cy="381000"/>
                    <a:chOff x="3962400" y="2438400"/>
                    <a:chExt cx="381000" cy="381000"/>
                  </a:xfrm>
                </p:grpSpPr>
                <p:sp>
                  <p:nvSpPr>
                    <p:cNvPr id="47" name="Oval 46"/>
                    <p:cNvSpPr/>
                    <p:nvPr/>
                  </p:nvSpPr>
                  <p:spPr>
                    <a:xfrm>
                      <a:off x="3962400" y="2438400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>
                        <a:alpha val="51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dirty="0"/>
                    </a:p>
                  </p:txBody>
                </p: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3962400" y="2438400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p:txBody>
                </p:sp>
              </p:grpSp>
              <p:grpSp>
                <p:nvGrpSpPr>
                  <p:cNvPr id="35" name="Group 13"/>
                  <p:cNvGrpSpPr/>
                  <p:nvPr/>
                </p:nvGrpSpPr>
                <p:grpSpPr>
                  <a:xfrm>
                    <a:off x="3886200" y="3124200"/>
                    <a:ext cx="381000" cy="381000"/>
                    <a:chOff x="3962400" y="2438400"/>
                    <a:chExt cx="381000" cy="381000"/>
                  </a:xfrm>
                </p:grpSpPr>
                <p:sp>
                  <p:nvSpPr>
                    <p:cNvPr id="45" name="Oval 44"/>
                    <p:cNvSpPr/>
                    <p:nvPr/>
                  </p:nvSpPr>
                  <p:spPr>
                    <a:xfrm>
                      <a:off x="3962400" y="2438400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3962400" y="2438400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b="1" dirty="0"/>
                        <a:t>z</a:t>
                      </a:r>
                    </a:p>
                  </p:txBody>
                </p:sp>
              </p:grp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3962400" y="2286000"/>
                    <a:ext cx="4572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30000" dirty="0" smtClean="0"/>
                      <a:t>-1</a:t>
                    </a:r>
                    <a:endParaRPr lang="en-US" baseline="30000" dirty="0"/>
                  </a:p>
                </p:txBody>
              </p:sp>
              <p:grpSp>
                <p:nvGrpSpPr>
                  <p:cNvPr id="37" name="Group 20"/>
                  <p:cNvGrpSpPr/>
                  <p:nvPr/>
                </p:nvGrpSpPr>
                <p:grpSpPr>
                  <a:xfrm>
                    <a:off x="4267200" y="2807732"/>
                    <a:ext cx="914400" cy="501134"/>
                    <a:chOff x="4114800" y="2655332"/>
                    <a:chExt cx="914400" cy="501134"/>
                  </a:xfrm>
                </p:grpSpPr>
                <p:cxnSp>
                  <p:nvCxnSpPr>
                    <p:cNvPr id="38" name="Elbow Connector 21"/>
                    <p:cNvCxnSpPr>
                      <a:stCxn id="51" idx="2"/>
                      <a:endCxn id="46" idx="3"/>
                    </p:cNvCxnSpPr>
                    <p:nvPr/>
                  </p:nvCxnSpPr>
                  <p:spPr>
                    <a:xfrm rot="5400000">
                      <a:off x="4111883" y="2658249"/>
                      <a:ext cx="501134" cy="495300"/>
                    </a:xfrm>
                    <a:prstGeom prst="bentConnector2">
                      <a:avLst/>
                    </a:prstGeom>
                    <a:ln w="15875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4648200" y="2743200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p:txBody>
                </p:sp>
              </p:grpSp>
            </p:grpSp>
            <p:cxnSp>
              <p:nvCxnSpPr>
                <p:cNvPr id="31" name="Elbow Connector 21"/>
                <p:cNvCxnSpPr>
                  <a:stCxn id="55" idx="5"/>
                  <a:endCxn id="45" idx="2"/>
                </p:cNvCxnSpPr>
                <p:nvPr/>
              </p:nvCxnSpPr>
              <p:spPr>
                <a:xfrm rot="16200000" flipH="1">
                  <a:off x="2020654" y="2820754"/>
                  <a:ext cx="551096" cy="284396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extBox 31"/>
                <p:cNvSpPr txBox="1"/>
                <p:nvPr/>
              </p:nvSpPr>
              <p:spPr>
                <a:xfrm>
                  <a:off x="2187388" y="2795209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  <p:sp>
            <p:nvSpPr>
              <p:cNvPr id="56" name="Oval 55"/>
              <p:cNvSpPr/>
              <p:nvPr/>
            </p:nvSpPr>
            <p:spPr>
              <a:xfrm>
                <a:off x="3200400" y="4015299"/>
                <a:ext cx="381000" cy="381000"/>
              </a:xfrm>
              <a:prstGeom prst="ellipse">
                <a:avLst/>
              </a:prstGeom>
              <a:solidFill>
                <a:schemeClr val="bg1">
                  <a:alpha val="5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733800" y="4701099"/>
                <a:ext cx="381000" cy="381000"/>
              </a:xfrm>
              <a:prstGeom prst="ellipse">
                <a:avLst/>
              </a:prstGeom>
              <a:solidFill>
                <a:schemeClr val="bg1">
                  <a:alpha val="5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733800" y="470109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s</a:t>
                </a:r>
              </a:p>
            </p:txBody>
          </p:sp>
          <p:cxnSp>
            <p:nvCxnSpPr>
              <p:cNvPr id="61" name="Elbow Connector 60"/>
              <p:cNvCxnSpPr>
                <a:stCxn id="56" idx="4"/>
                <a:endCxn id="60" idx="1"/>
              </p:cNvCxnSpPr>
              <p:nvPr/>
            </p:nvCxnSpPr>
            <p:spPr>
              <a:xfrm rot="16200000" flipH="1">
                <a:off x="3317617" y="4469582"/>
                <a:ext cx="489466" cy="342900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3048000" y="447249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741644" y="3886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30000" dirty="0" smtClean="0"/>
                  <a:t>-1</a:t>
                </a:r>
                <a:endParaRPr lang="en-US" baseline="30000" dirty="0"/>
              </a:p>
            </p:txBody>
          </p:sp>
          <p:cxnSp>
            <p:nvCxnSpPr>
              <p:cNvPr id="77" name="Elbow Connector 21"/>
              <p:cNvCxnSpPr/>
              <p:nvPr/>
            </p:nvCxnSpPr>
            <p:spPr>
              <a:xfrm rot="5400000">
                <a:off x="3999380" y="4498833"/>
                <a:ext cx="551096" cy="284396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4103594" y="447383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3200400" y="402336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r</a:t>
                </a:r>
              </a:p>
            </p:txBody>
          </p:sp>
        </p:grpSp>
        <p:cxnSp>
          <p:nvCxnSpPr>
            <p:cNvPr id="89" name="Straight Arrow Connector 88"/>
            <p:cNvCxnSpPr>
              <a:stCxn id="55" idx="6"/>
              <a:endCxn id="47" idx="2"/>
            </p:cNvCxnSpPr>
            <p:nvPr/>
          </p:nvCxnSpPr>
          <p:spPr>
            <a:xfrm>
              <a:off x="4735606" y="4229100"/>
              <a:ext cx="914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H="1">
              <a:off x="3543300" y="4255532"/>
              <a:ext cx="78866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313546"/>
              </p:ext>
            </p:extLst>
          </p:nvPr>
        </p:nvGraphicFramePr>
        <p:xfrm>
          <a:off x="228600" y="838200"/>
          <a:ext cx="6934200" cy="53377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/>
                <a:gridCol w="3327400"/>
                <a:gridCol w="2311400"/>
              </a:tblGrid>
              <a:tr h="4458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original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reversed</a:t>
                      </a:r>
                      <a:endParaRPr lang="en-US" b="1" dirty="0"/>
                    </a:p>
                  </a:txBody>
                  <a:tcPr anchor="b"/>
                </a:tc>
              </a:tr>
              <a:tr h="1222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copy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22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2298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22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ptrAdd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Reversed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</p:spPr>
        <p:txBody>
          <a:bodyPr/>
          <a:lstStyle/>
          <a:p>
            <a:fld id="{D5EB09B8-2C91-43C8-A81F-9449E1FD3BBE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9"/>
          <p:cNvGrpSpPr/>
          <p:nvPr/>
        </p:nvGrpSpPr>
        <p:grpSpPr>
          <a:xfrm>
            <a:off x="2362200" y="1447800"/>
            <a:ext cx="381000" cy="381000"/>
            <a:chOff x="3962400" y="2438400"/>
            <a:chExt cx="381000" cy="381000"/>
          </a:xfrm>
        </p:grpSpPr>
        <p:sp>
          <p:nvSpPr>
            <p:cNvPr id="19" name="Oval 18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3657600" y="1447800"/>
            <a:ext cx="381000" cy="381000"/>
            <a:chOff x="3962400" y="2438400"/>
            <a:chExt cx="381000" cy="381000"/>
          </a:xfrm>
        </p:grpSpPr>
        <p:sp>
          <p:nvSpPr>
            <p:cNvPr id="17" name="Oval 16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8" name="Group 13"/>
          <p:cNvGrpSpPr/>
          <p:nvPr/>
        </p:nvGrpSpPr>
        <p:grpSpPr>
          <a:xfrm>
            <a:off x="2971800" y="2133600"/>
            <a:ext cx="381000" cy="381000"/>
            <a:chOff x="3962400" y="2438400"/>
            <a:chExt cx="381000" cy="381000"/>
          </a:xfrm>
        </p:grpSpPr>
        <p:sp>
          <p:nvSpPr>
            <p:cNvPr id="15" name="Oval 14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z</a:t>
              </a:r>
              <a:endParaRPr lang="en-US" b="1" dirty="0"/>
            </a:p>
          </p:txBody>
        </p:sp>
      </p:grpSp>
      <p:grpSp>
        <p:nvGrpSpPr>
          <p:cNvPr id="9" name="Group 19"/>
          <p:cNvGrpSpPr/>
          <p:nvPr/>
        </p:nvGrpSpPr>
        <p:grpSpPr>
          <a:xfrm>
            <a:off x="2762250" y="1295400"/>
            <a:ext cx="895350" cy="369332"/>
            <a:chOff x="3676650" y="2286000"/>
            <a:chExt cx="895350" cy="369332"/>
          </a:xfrm>
        </p:grpSpPr>
        <p:cxnSp>
          <p:nvCxnSpPr>
            <p:cNvPr id="13" name="Elbow Connector 12"/>
            <p:cNvCxnSpPr>
              <a:stCxn id="18" idx="1"/>
            </p:cNvCxnSpPr>
            <p:nvPr/>
          </p:nvCxnSpPr>
          <p:spPr>
            <a:xfrm rot="10800000">
              <a:off x="3676650" y="2623066"/>
              <a:ext cx="895350" cy="1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962400" y="2286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10" name="Group 20"/>
          <p:cNvGrpSpPr/>
          <p:nvPr/>
        </p:nvGrpSpPr>
        <p:grpSpPr>
          <a:xfrm>
            <a:off x="3352800" y="1817132"/>
            <a:ext cx="914400" cy="468868"/>
            <a:chOff x="4114800" y="2655332"/>
            <a:chExt cx="914400" cy="468868"/>
          </a:xfrm>
        </p:grpSpPr>
        <p:cxnSp>
          <p:nvCxnSpPr>
            <p:cNvPr id="11" name="Elbow Connector 21"/>
            <p:cNvCxnSpPr>
              <a:stCxn id="18" idx="2"/>
            </p:cNvCxnSpPr>
            <p:nvPr/>
          </p:nvCxnSpPr>
          <p:spPr>
            <a:xfrm rot="5400000">
              <a:off x="4128016" y="2642116"/>
              <a:ext cx="468868" cy="495300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648200" y="2743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cxnSp>
        <p:nvCxnSpPr>
          <p:cNvPr id="41" name="Elbow Connector 21"/>
          <p:cNvCxnSpPr>
            <a:stCxn id="19" idx="4"/>
            <a:endCxn id="15" idx="2"/>
          </p:cNvCxnSpPr>
          <p:nvPr/>
        </p:nvCxnSpPr>
        <p:spPr>
          <a:xfrm rot="16200000" flipH="1">
            <a:off x="2514600" y="1866900"/>
            <a:ext cx="495300" cy="419100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09800" y="19166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48" name="Group 4"/>
          <p:cNvGrpSpPr/>
          <p:nvPr/>
        </p:nvGrpSpPr>
        <p:grpSpPr>
          <a:xfrm>
            <a:off x="5105400" y="1295400"/>
            <a:ext cx="1905000" cy="1219200"/>
            <a:chOff x="3276600" y="2286000"/>
            <a:chExt cx="1905000" cy="1219200"/>
          </a:xfrm>
        </p:grpSpPr>
        <p:grpSp>
          <p:nvGrpSpPr>
            <p:cNvPr id="51" name="Group 9"/>
            <p:cNvGrpSpPr/>
            <p:nvPr/>
          </p:nvGrpSpPr>
          <p:grpSpPr>
            <a:xfrm>
              <a:off x="3276600" y="2438400"/>
              <a:ext cx="381000" cy="381000"/>
              <a:chOff x="3962400" y="2438400"/>
              <a:chExt cx="381000" cy="381000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5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x</a:t>
                </a:r>
              </a:p>
            </p:txBody>
          </p:sp>
        </p:grpSp>
        <p:grpSp>
          <p:nvGrpSpPr>
            <p:cNvPr id="52" name="Group 10"/>
            <p:cNvGrpSpPr/>
            <p:nvPr/>
          </p:nvGrpSpPr>
          <p:grpSpPr>
            <a:xfrm>
              <a:off x="4572000" y="2438400"/>
              <a:ext cx="381000" cy="381000"/>
              <a:chOff x="3962400" y="2438400"/>
              <a:chExt cx="381000" cy="381000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>
                  <a:alpha val="5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53" name="Group 13"/>
            <p:cNvGrpSpPr/>
            <p:nvPr/>
          </p:nvGrpSpPr>
          <p:grpSpPr>
            <a:xfrm>
              <a:off x="3886200" y="3124200"/>
              <a:ext cx="381000" cy="381000"/>
              <a:chOff x="3962400" y="2438400"/>
              <a:chExt cx="381000" cy="38100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z</a:t>
                </a:r>
                <a:endParaRPr lang="en-US" b="1" dirty="0"/>
              </a:p>
            </p:txBody>
          </p:sp>
        </p:grpSp>
        <p:grpSp>
          <p:nvGrpSpPr>
            <p:cNvPr id="54" name="Group 19"/>
            <p:cNvGrpSpPr/>
            <p:nvPr/>
          </p:nvGrpSpPr>
          <p:grpSpPr>
            <a:xfrm>
              <a:off x="3657600" y="2286000"/>
              <a:ext cx="914400" cy="369332"/>
              <a:chOff x="3657600" y="2286000"/>
              <a:chExt cx="914400" cy="369332"/>
            </a:xfrm>
          </p:grpSpPr>
          <p:cxnSp>
            <p:nvCxnSpPr>
              <p:cNvPr id="58" name="Elbow Connector 57"/>
              <p:cNvCxnSpPr>
                <a:stCxn id="63" idx="1"/>
                <a:endCxn id="65" idx="3"/>
              </p:cNvCxnSpPr>
              <p:nvPr/>
            </p:nvCxnSpPr>
            <p:spPr>
              <a:xfrm rot="10800000">
                <a:off x="3657600" y="2623066"/>
                <a:ext cx="914400" cy="1588"/>
              </a:xfrm>
              <a:prstGeom prst="bentConnector3">
                <a:avLst>
                  <a:gd name="adj1" fmla="val 50000"/>
                </a:avLst>
              </a:prstGeom>
              <a:ln w="15875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3962400" y="22860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30000" dirty="0" smtClean="0"/>
                  <a:t>-1</a:t>
                </a:r>
                <a:endParaRPr lang="en-US" baseline="30000" dirty="0"/>
              </a:p>
            </p:txBody>
          </p:sp>
        </p:grpSp>
        <p:grpSp>
          <p:nvGrpSpPr>
            <p:cNvPr id="55" name="Group 20"/>
            <p:cNvGrpSpPr/>
            <p:nvPr/>
          </p:nvGrpSpPr>
          <p:grpSpPr>
            <a:xfrm>
              <a:off x="4267200" y="2807732"/>
              <a:ext cx="914400" cy="501134"/>
              <a:chOff x="4114800" y="2655332"/>
              <a:chExt cx="914400" cy="501134"/>
            </a:xfrm>
          </p:grpSpPr>
          <p:cxnSp>
            <p:nvCxnSpPr>
              <p:cNvPr id="56" name="Elbow Connector 21"/>
              <p:cNvCxnSpPr>
                <a:stCxn id="63" idx="2"/>
                <a:endCxn id="61" idx="3"/>
              </p:cNvCxnSpPr>
              <p:nvPr/>
            </p:nvCxnSpPr>
            <p:spPr>
              <a:xfrm rot="5400000">
                <a:off x="4111883" y="2658249"/>
                <a:ext cx="501134" cy="495300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4648200" y="27432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</p:grpSp>
      </p:grpSp>
      <p:cxnSp>
        <p:nvCxnSpPr>
          <p:cNvPr id="49" name="Elbow Connector 21"/>
          <p:cNvCxnSpPr>
            <a:stCxn id="64" idx="4"/>
            <a:endCxn id="60" idx="2"/>
          </p:cNvCxnSpPr>
          <p:nvPr/>
        </p:nvCxnSpPr>
        <p:spPr>
          <a:xfrm rot="16200000" flipH="1">
            <a:off x="5257800" y="1866900"/>
            <a:ext cx="495300" cy="419100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953000" y="19166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66" name="Group 65"/>
          <p:cNvGrpSpPr/>
          <p:nvPr/>
        </p:nvGrpSpPr>
        <p:grpSpPr>
          <a:xfrm>
            <a:off x="2209800" y="2590800"/>
            <a:ext cx="2057400" cy="1219200"/>
            <a:chOff x="1676400" y="2209800"/>
            <a:chExt cx="2057400" cy="1219200"/>
          </a:xfrm>
        </p:grpSpPr>
        <p:grpSp>
          <p:nvGrpSpPr>
            <p:cNvPr id="67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70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71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81" name="Oval 80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1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72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z</a:t>
                  </a:r>
                </a:p>
              </p:txBody>
            </p:sp>
          </p:grpSp>
          <p:grpSp>
            <p:nvGrpSpPr>
              <p:cNvPr id="73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77" name="Elbow Connector 76"/>
                <p:cNvCxnSpPr>
                  <a:stCxn id="82" idx="1"/>
                  <a:endCxn id="84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TextBox 77"/>
                <p:cNvSpPr txBox="1"/>
                <p:nvPr/>
              </p:nvSpPr>
              <p:spPr>
                <a:xfrm>
                  <a:off x="3962400" y="22860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l</a:t>
                  </a:r>
                  <a:endParaRPr lang="en-US" dirty="0"/>
                </a:p>
              </p:txBody>
            </p:sp>
          </p:grpSp>
          <p:grpSp>
            <p:nvGrpSpPr>
              <p:cNvPr id="74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75" name="Elbow Connector 21"/>
                <p:cNvCxnSpPr>
                  <a:stCxn id="82" idx="2"/>
                  <a:endCxn id="80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TextBox 75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</p:grpSp>
        <p:cxnSp>
          <p:nvCxnSpPr>
            <p:cNvPr id="68" name="Elbow Connector 21"/>
            <p:cNvCxnSpPr>
              <a:stCxn id="83" idx="4"/>
              <a:endCxn id="79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1676400" y="2831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953000" y="2590800"/>
            <a:ext cx="2133600" cy="1219200"/>
            <a:chOff x="1600200" y="2209800"/>
            <a:chExt cx="2133600" cy="1219200"/>
          </a:xfrm>
        </p:grpSpPr>
        <p:grpSp>
          <p:nvGrpSpPr>
            <p:cNvPr id="86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89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02" name="Oval 101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0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90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00" name="Oval 99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>
                    <a:alpha val="51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91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98" name="Oval 97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z</a:t>
                  </a:r>
                </a:p>
              </p:txBody>
            </p:sp>
          </p:grpSp>
          <p:grpSp>
            <p:nvGrpSpPr>
              <p:cNvPr id="92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96" name="Elbow Connector 95"/>
                <p:cNvCxnSpPr>
                  <a:stCxn id="101" idx="1"/>
                  <a:endCxn id="103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7" name="TextBox 96"/>
                <p:cNvSpPr txBox="1"/>
                <p:nvPr/>
              </p:nvSpPr>
              <p:spPr>
                <a:xfrm>
                  <a:off x="3962400" y="22860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l</a:t>
                  </a:r>
                  <a:r>
                    <a:rPr lang="en-US" baseline="30000" dirty="0" smtClean="0"/>
                    <a:t>-1</a:t>
                  </a:r>
                  <a:endParaRPr lang="en-US" dirty="0"/>
                </a:p>
              </p:txBody>
            </p:sp>
          </p:grpSp>
          <p:grpSp>
            <p:nvGrpSpPr>
              <p:cNvPr id="93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94" name="Elbow Connector 21"/>
                <p:cNvCxnSpPr>
                  <a:stCxn id="101" idx="2"/>
                  <a:endCxn id="99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5" name="TextBox 94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</p:grpSp>
        <p:cxnSp>
          <p:nvCxnSpPr>
            <p:cNvPr id="87" name="Elbow Connector 21"/>
            <p:cNvCxnSpPr>
              <a:stCxn id="102" idx="4"/>
              <a:endCxn id="98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600200" y="2831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30000" dirty="0" smtClean="0"/>
                <a:t>-1</a:t>
              </a:r>
              <a:endParaRPr lang="en-US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209800" y="3886200"/>
            <a:ext cx="2057400" cy="1219200"/>
            <a:chOff x="1676400" y="2209800"/>
            <a:chExt cx="2057400" cy="1219200"/>
          </a:xfrm>
        </p:grpSpPr>
        <p:grpSp>
          <p:nvGrpSpPr>
            <p:cNvPr id="105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108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21" name="Oval 120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109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19" name="Oval 118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1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110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17" name="Oval 116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z</a:t>
                  </a:r>
                </a:p>
              </p:txBody>
            </p:sp>
          </p:grpSp>
          <p:grpSp>
            <p:nvGrpSpPr>
              <p:cNvPr id="111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115" name="Elbow Connector 114"/>
                <p:cNvCxnSpPr>
                  <a:stCxn id="120" idx="1"/>
                  <a:endCxn id="122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TextBox 115"/>
                <p:cNvSpPr txBox="1"/>
                <p:nvPr/>
              </p:nvSpPr>
              <p:spPr>
                <a:xfrm>
                  <a:off x="3962400" y="22860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  <p:grpSp>
            <p:nvGrpSpPr>
              <p:cNvPr id="112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113" name="Elbow Connector 21"/>
                <p:cNvCxnSpPr>
                  <a:stCxn id="120" idx="2"/>
                  <a:endCxn id="118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</a:t>
                  </a:r>
                  <a:endParaRPr lang="en-US" dirty="0"/>
                </a:p>
              </p:txBody>
            </p:sp>
          </p:grpSp>
        </p:grpSp>
        <p:cxnSp>
          <p:nvCxnSpPr>
            <p:cNvPr id="106" name="Elbow Connector 21"/>
            <p:cNvCxnSpPr>
              <a:stCxn id="121" idx="4"/>
              <a:endCxn id="117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1676400" y="2831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124" name="Group 4"/>
          <p:cNvGrpSpPr/>
          <p:nvPr/>
        </p:nvGrpSpPr>
        <p:grpSpPr>
          <a:xfrm>
            <a:off x="5181600" y="3886200"/>
            <a:ext cx="1905000" cy="1219200"/>
            <a:chOff x="3276600" y="2286000"/>
            <a:chExt cx="1905000" cy="1219200"/>
          </a:xfrm>
        </p:grpSpPr>
        <p:grpSp>
          <p:nvGrpSpPr>
            <p:cNvPr id="127" name="Group 9"/>
            <p:cNvGrpSpPr/>
            <p:nvPr/>
          </p:nvGrpSpPr>
          <p:grpSpPr>
            <a:xfrm>
              <a:off x="3276600" y="2438400"/>
              <a:ext cx="381000" cy="381000"/>
              <a:chOff x="3962400" y="2438400"/>
              <a:chExt cx="381000" cy="381000"/>
            </a:xfrm>
          </p:grpSpPr>
          <p:sp>
            <p:nvSpPr>
              <p:cNvPr id="141" name="Oval 140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x</a:t>
                </a:r>
                <a:endParaRPr lang="en-US" b="1" dirty="0"/>
              </a:p>
            </p:txBody>
          </p:sp>
        </p:grpSp>
        <p:grpSp>
          <p:nvGrpSpPr>
            <p:cNvPr id="128" name="Group 10"/>
            <p:cNvGrpSpPr/>
            <p:nvPr/>
          </p:nvGrpSpPr>
          <p:grpSpPr>
            <a:xfrm>
              <a:off x="4572000" y="2438400"/>
              <a:ext cx="381000" cy="381000"/>
              <a:chOff x="3962400" y="2438400"/>
              <a:chExt cx="381000" cy="381000"/>
            </a:xfrm>
          </p:grpSpPr>
          <p:sp>
            <p:nvSpPr>
              <p:cNvPr id="138" name="Oval 137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>
                  <a:alpha val="5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129" name="Group 13"/>
            <p:cNvGrpSpPr/>
            <p:nvPr/>
          </p:nvGrpSpPr>
          <p:grpSpPr>
            <a:xfrm>
              <a:off x="3886200" y="3124200"/>
              <a:ext cx="381000" cy="381000"/>
              <a:chOff x="3962400" y="2438400"/>
              <a:chExt cx="381000" cy="381000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z</a:t>
                </a:r>
              </a:p>
            </p:txBody>
          </p:sp>
        </p:grpSp>
        <p:grpSp>
          <p:nvGrpSpPr>
            <p:cNvPr id="130" name="Group 19"/>
            <p:cNvGrpSpPr/>
            <p:nvPr/>
          </p:nvGrpSpPr>
          <p:grpSpPr>
            <a:xfrm>
              <a:off x="3657600" y="2286000"/>
              <a:ext cx="914400" cy="369332"/>
              <a:chOff x="3657600" y="2286000"/>
              <a:chExt cx="914400" cy="369332"/>
            </a:xfrm>
          </p:grpSpPr>
          <p:cxnSp>
            <p:nvCxnSpPr>
              <p:cNvPr id="134" name="Elbow Connector 133"/>
              <p:cNvCxnSpPr>
                <a:stCxn id="139" idx="1"/>
                <a:endCxn id="140" idx="3"/>
              </p:cNvCxnSpPr>
              <p:nvPr/>
            </p:nvCxnSpPr>
            <p:spPr>
              <a:xfrm rot="10800000">
                <a:off x="3657600" y="2623066"/>
                <a:ext cx="914400" cy="1588"/>
              </a:xfrm>
              <a:prstGeom prst="bentConnector3">
                <a:avLst>
                  <a:gd name="adj1" fmla="val 50000"/>
                </a:avLst>
              </a:prstGeom>
              <a:ln w="15875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TextBox 134"/>
              <p:cNvSpPr txBox="1"/>
              <p:nvPr/>
            </p:nvSpPr>
            <p:spPr>
              <a:xfrm>
                <a:off x="3962400" y="22860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30000" dirty="0" smtClean="0"/>
                  <a:t>-1</a:t>
                </a:r>
                <a:endParaRPr lang="en-US" dirty="0"/>
              </a:p>
            </p:txBody>
          </p:sp>
        </p:grpSp>
        <p:grpSp>
          <p:nvGrpSpPr>
            <p:cNvPr id="131" name="Group 20"/>
            <p:cNvGrpSpPr/>
            <p:nvPr/>
          </p:nvGrpSpPr>
          <p:grpSpPr>
            <a:xfrm>
              <a:off x="4267200" y="2807732"/>
              <a:ext cx="914400" cy="501134"/>
              <a:chOff x="4114800" y="2655332"/>
              <a:chExt cx="914400" cy="501134"/>
            </a:xfrm>
          </p:grpSpPr>
          <p:cxnSp>
            <p:nvCxnSpPr>
              <p:cNvPr id="132" name="Elbow Connector 21"/>
              <p:cNvCxnSpPr>
                <a:stCxn id="139" idx="2"/>
                <a:endCxn id="137" idx="3"/>
              </p:cNvCxnSpPr>
              <p:nvPr/>
            </p:nvCxnSpPr>
            <p:spPr>
              <a:xfrm rot="5400000">
                <a:off x="4111883" y="2658249"/>
                <a:ext cx="501134" cy="495300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4648200" y="27432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</a:t>
                </a:r>
                <a:endParaRPr lang="en-US" dirty="0"/>
              </a:p>
            </p:txBody>
          </p:sp>
        </p:grpSp>
      </p:grpSp>
      <p:cxnSp>
        <p:nvCxnSpPr>
          <p:cNvPr id="125" name="Elbow Connector 21"/>
          <p:cNvCxnSpPr>
            <a:stCxn id="141" idx="4"/>
            <a:endCxn id="136" idx="2"/>
          </p:cNvCxnSpPr>
          <p:nvPr/>
        </p:nvCxnSpPr>
        <p:spPr>
          <a:xfrm rot="16200000" flipH="1">
            <a:off x="5334000" y="4457700"/>
            <a:ext cx="495300" cy="419100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876800" y="4583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30000" dirty="0" smtClean="0"/>
              <a:t>-1</a:t>
            </a:r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2209800" y="5257800"/>
            <a:ext cx="2057400" cy="1219200"/>
            <a:chOff x="3276600" y="5257800"/>
            <a:chExt cx="2057400" cy="1219200"/>
          </a:xfrm>
        </p:grpSpPr>
        <p:grpSp>
          <p:nvGrpSpPr>
            <p:cNvPr id="143" name="Group 9"/>
            <p:cNvGrpSpPr/>
            <p:nvPr/>
          </p:nvGrpSpPr>
          <p:grpSpPr>
            <a:xfrm>
              <a:off x="3429000" y="5410200"/>
              <a:ext cx="381000" cy="381000"/>
              <a:chOff x="3962400" y="2438400"/>
              <a:chExt cx="381000" cy="381000"/>
            </a:xfrm>
          </p:grpSpPr>
          <p:sp>
            <p:nvSpPr>
              <p:cNvPr id="160" name="Oval 159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x</a:t>
                </a:r>
              </a:p>
            </p:txBody>
          </p:sp>
        </p:grpSp>
        <p:grpSp>
          <p:nvGrpSpPr>
            <p:cNvPr id="144" name="Group 10"/>
            <p:cNvGrpSpPr/>
            <p:nvPr/>
          </p:nvGrpSpPr>
          <p:grpSpPr>
            <a:xfrm>
              <a:off x="4724400" y="5410200"/>
              <a:ext cx="381000" cy="381000"/>
              <a:chOff x="3962400" y="2438400"/>
              <a:chExt cx="381000" cy="381000"/>
            </a:xfrm>
          </p:grpSpPr>
          <p:sp>
            <p:nvSpPr>
              <p:cNvPr id="158" name="Oval 157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5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145" name="Group 13"/>
            <p:cNvGrpSpPr/>
            <p:nvPr/>
          </p:nvGrpSpPr>
          <p:grpSpPr>
            <a:xfrm>
              <a:off x="4724400" y="6096000"/>
              <a:ext cx="381000" cy="381000"/>
              <a:chOff x="3962400" y="2438400"/>
              <a:chExt cx="381000" cy="381000"/>
            </a:xfrm>
          </p:grpSpPr>
          <p:sp>
            <p:nvSpPr>
              <p:cNvPr id="156" name="Oval 155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z</a:t>
                </a:r>
              </a:p>
            </p:txBody>
          </p:sp>
        </p:grpSp>
        <p:grpSp>
          <p:nvGrpSpPr>
            <p:cNvPr id="146" name="Group 19"/>
            <p:cNvGrpSpPr/>
            <p:nvPr/>
          </p:nvGrpSpPr>
          <p:grpSpPr>
            <a:xfrm>
              <a:off x="3810000" y="5257800"/>
              <a:ext cx="914400" cy="369332"/>
              <a:chOff x="3657600" y="2286000"/>
              <a:chExt cx="914400" cy="369332"/>
            </a:xfrm>
          </p:grpSpPr>
          <p:cxnSp>
            <p:nvCxnSpPr>
              <p:cNvPr id="154" name="Elbow Connector 153"/>
              <p:cNvCxnSpPr>
                <a:stCxn id="159" idx="1"/>
                <a:endCxn id="161" idx="3"/>
              </p:cNvCxnSpPr>
              <p:nvPr/>
            </p:nvCxnSpPr>
            <p:spPr>
              <a:xfrm rot="10800000">
                <a:off x="3657600" y="2623066"/>
                <a:ext cx="914400" cy="1588"/>
              </a:xfrm>
              <a:prstGeom prst="bentConnector3">
                <a:avLst>
                  <a:gd name="adj1" fmla="val 50000"/>
                </a:avLst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TextBox 154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a</a:t>
                </a:r>
                <a:r>
                  <a:rPr lang="en-US" dirty="0" err="1" smtClean="0"/>
                  <a:t>,o</a:t>
                </a:r>
                <a:endParaRPr lang="en-US" dirty="0"/>
              </a:p>
            </p:txBody>
          </p:sp>
        </p:grpSp>
        <p:sp>
          <p:nvSpPr>
            <p:cNvPr id="147" name="TextBox 146"/>
            <p:cNvSpPr txBox="1"/>
            <p:nvPr/>
          </p:nvSpPr>
          <p:spPr>
            <a:xfrm>
              <a:off x="49530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148" name="Straight Arrow Connector 147"/>
            <p:cNvCxnSpPr>
              <a:stCxn id="158" idx="4"/>
              <a:endCxn id="157" idx="0"/>
            </p:cNvCxnSpPr>
            <p:nvPr/>
          </p:nvCxnSpPr>
          <p:spPr>
            <a:xfrm>
              <a:off x="4914900" y="5791200"/>
              <a:ext cx="0" cy="3048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9" name="Group 13"/>
            <p:cNvGrpSpPr/>
            <p:nvPr/>
          </p:nvGrpSpPr>
          <p:grpSpPr>
            <a:xfrm>
              <a:off x="3352800" y="6089904"/>
              <a:ext cx="552450" cy="387096"/>
              <a:chOff x="3886200" y="2432304"/>
              <a:chExt cx="552450" cy="387096"/>
            </a:xfrm>
          </p:grpSpPr>
          <p:sp>
            <p:nvSpPr>
              <p:cNvPr id="152" name="Oval 151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3886200" y="2432304"/>
                <a:ext cx="552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/>
                  <a:t>z</a:t>
                </a:r>
                <a:r>
                  <a:rPr lang="en-US" sz="1400" b="1" dirty="0" err="1" smtClean="0"/>
                  <a:t>+</a:t>
                </a:r>
                <a:r>
                  <a:rPr lang="en-US" b="1" dirty="0" err="1" smtClean="0"/>
                  <a:t>o</a:t>
                </a:r>
                <a:endParaRPr lang="en-US" b="1" dirty="0"/>
              </a:p>
            </p:txBody>
          </p:sp>
        </p:grpSp>
        <p:cxnSp>
          <p:nvCxnSpPr>
            <p:cNvPr id="150" name="Straight Arrow Connector 149"/>
            <p:cNvCxnSpPr>
              <a:stCxn id="160" idx="4"/>
              <a:endCxn id="153" idx="0"/>
            </p:cNvCxnSpPr>
            <p:nvPr/>
          </p:nvCxnSpPr>
          <p:spPr>
            <a:xfrm>
              <a:off x="3619500" y="5791200"/>
              <a:ext cx="9525" cy="298704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32766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5105400" y="5257800"/>
            <a:ext cx="2057400" cy="1219200"/>
            <a:chOff x="3276600" y="5257800"/>
            <a:chExt cx="2057400" cy="1219200"/>
          </a:xfrm>
        </p:grpSpPr>
        <p:grpSp>
          <p:nvGrpSpPr>
            <p:cNvPr id="163" name="Group 9"/>
            <p:cNvGrpSpPr/>
            <p:nvPr/>
          </p:nvGrpSpPr>
          <p:grpSpPr>
            <a:xfrm>
              <a:off x="3429000" y="5410200"/>
              <a:ext cx="381000" cy="381000"/>
              <a:chOff x="3962400" y="2438400"/>
              <a:chExt cx="381000" cy="381000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x</a:t>
                </a:r>
              </a:p>
            </p:txBody>
          </p:sp>
        </p:grpSp>
        <p:grpSp>
          <p:nvGrpSpPr>
            <p:cNvPr id="164" name="Group 10"/>
            <p:cNvGrpSpPr/>
            <p:nvPr/>
          </p:nvGrpSpPr>
          <p:grpSpPr>
            <a:xfrm>
              <a:off x="4724400" y="5410200"/>
              <a:ext cx="381000" cy="381000"/>
              <a:chOff x="3962400" y="2438400"/>
              <a:chExt cx="381000" cy="381000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>
                  <a:alpha val="5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165" name="Group 13"/>
            <p:cNvGrpSpPr/>
            <p:nvPr/>
          </p:nvGrpSpPr>
          <p:grpSpPr>
            <a:xfrm>
              <a:off x="4724400" y="6096000"/>
              <a:ext cx="381000" cy="381000"/>
              <a:chOff x="3962400" y="2438400"/>
              <a:chExt cx="381000" cy="381000"/>
            </a:xfrm>
          </p:grpSpPr>
          <p:sp>
            <p:nvSpPr>
              <p:cNvPr id="176" name="Oval 175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z</a:t>
                </a:r>
              </a:p>
            </p:txBody>
          </p:sp>
        </p:grpSp>
        <p:grpSp>
          <p:nvGrpSpPr>
            <p:cNvPr id="166" name="Group 19"/>
            <p:cNvGrpSpPr/>
            <p:nvPr/>
          </p:nvGrpSpPr>
          <p:grpSpPr>
            <a:xfrm>
              <a:off x="3810000" y="5257800"/>
              <a:ext cx="914400" cy="369332"/>
              <a:chOff x="3657600" y="2286000"/>
              <a:chExt cx="914400" cy="369332"/>
            </a:xfrm>
          </p:grpSpPr>
          <p:cxnSp>
            <p:nvCxnSpPr>
              <p:cNvPr id="174" name="Elbow Connector 173"/>
              <p:cNvCxnSpPr>
                <a:stCxn id="179" idx="1"/>
                <a:endCxn id="181" idx="3"/>
              </p:cNvCxnSpPr>
              <p:nvPr/>
            </p:nvCxnSpPr>
            <p:spPr>
              <a:xfrm rot="10800000">
                <a:off x="3657600" y="2623066"/>
                <a:ext cx="914400" cy="1588"/>
              </a:xfrm>
              <a:prstGeom prst="bentConnector3">
                <a:avLst>
                  <a:gd name="adj1" fmla="val 50000"/>
                </a:avLst>
              </a:prstGeom>
              <a:ln w="15875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TextBox 174"/>
              <p:cNvSpPr txBox="1"/>
              <p:nvPr/>
            </p:nvSpPr>
            <p:spPr>
              <a:xfrm>
                <a:off x="3829050" y="2286000"/>
                <a:ext cx="7429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,o</a:t>
                </a:r>
                <a:endParaRPr lang="en-US" dirty="0"/>
              </a:p>
            </p:txBody>
          </p:sp>
        </p:grpSp>
        <p:sp>
          <p:nvSpPr>
            <p:cNvPr id="167" name="TextBox 166"/>
            <p:cNvSpPr txBox="1"/>
            <p:nvPr/>
          </p:nvSpPr>
          <p:spPr>
            <a:xfrm>
              <a:off x="49530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168" name="Straight Arrow Connector 167"/>
            <p:cNvCxnSpPr>
              <a:stCxn id="178" idx="4"/>
              <a:endCxn id="177" idx="0"/>
            </p:cNvCxnSpPr>
            <p:nvPr/>
          </p:nvCxnSpPr>
          <p:spPr>
            <a:xfrm>
              <a:off x="4914900" y="5791200"/>
              <a:ext cx="0" cy="3048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9" name="Group 13"/>
            <p:cNvGrpSpPr/>
            <p:nvPr/>
          </p:nvGrpSpPr>
          <p:grpSpPr>
            <a:xfrm>
              <a:off x="3352800" y="6089904"/>
              <a:ext cx="552450" cy="387096"/>
              <a:chOff x="3886200" y="2432304"/>
              <a:chExt cx="552450" cy="387096"/>
            </a:xfrm>
          </p:grpSpPr>
          <p:sp>
            <p:nvSpPr>
              <p:cNvPr id="172" name="Oval 171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3886200" y="2432304"/>
                <a:ext cx="552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/>
                  <a:t>z</a:t>
                </a:r>
                <a:r>
                  <a:rPr lang="en-US" sz="1400" b="1" dirty="0" err="1" smtClean="0"/>
                  <a:t>+</a:t>
                </a:r>
                <a:r>
                  <a:rPr lang="en-US" b="1" dirty="0" err="1" smtClean="0"/>
                  <a:t>o</a:t>
                </a:r>
                <a:endParaRPr lang="en-US" b="1" dirty="0"/>
              </a:p>
            </p:txBody>
          </p:sp>
        </p:grpSp>
        <p:cxnSp>
          <p:nvCxnSpPr>
            <p:cNvPr id="170" name="Straight Arrow Connector 169"/>
            <p:cNvCxnSpPr>
              <a:stCxn id="180" idx="4"/>
              <a:endCxn id="173" idx="0"/>
            </p:cNvCxnSpPr>
            <p:nvPr/>
          </p:nvCxnSpPr>
          <p:spPr>
            <a:xfrm>
              <a:off x="3619500" y="5791200"/>
              <a:ext cx="9525" cy="298704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Box 170"/>
            <p:cNvSpPr txBox="1"/>
            <p:nvPr/>
          </p:nvSpPr>
          <p:spPr>
            <a:xfrm>
              <a:off x="32766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29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Baseline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478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lue</a:t>
            </a:r>
            <a:r>
              <a:rPr lang="en-US" sz="2400" dirty="0" smtClean="0"/>
              <a:t>=CPU, </a:t>
            </a:r>
            <a:r>
              <a:rPr lang="en-US" sz="2400" b="1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=GPU, </a:t>
            </a:r>
            <a:r>
              <a:rPr lang="en-US" sz="2400" b="1" dirty="0" smtClean="0">
                <a:solidFill>
                  <a:srgbClr val="92D050"/>
                </a:solidFill>
              </a:rPr>
              <a:t>green</a:t>
            </a:r>
            <a:r>
              <a:rPr lang="en-US" sz="2400" dirty="0" smtClean="0"/>
              <a:t>=transfer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7600" y="1295400"/>
            <a:ext cx="152400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read input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828800"/>
            <a:ext cx="36576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transfer program statements to GPU</a:t>
            </a:r>
            <a:endParaRPr lang="en-US" sz="1600" b="1" dirty="0"/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 rot="5400000">
            <a:off x="4322177" y="1731377"/>
            <a:ext cx="1948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6600" y="4572000"/>
            <a:ext cx="25908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transfer </a:t>
            </a:r>
            <a:r>
              <a:rPr lang="en-US" sz="1600" b="1" i="1" dirty="0" smtClean="0"/>
              <a:t>P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subgraph</a:t>
            </a:r>
            <a:r>
              <a:rPr lang="en-US" sz="1600" b="1" dirty="0" smtClean="0"/>
              <a:t> to CPU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2362200"/>
            <a:ext cx="2895600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create initial constraint graph</a:t>
            </a:r>
            <a:endParaRPr lang="en-US" sz="1600" b="1" dirty="0"/>
          </a:p>
        </p:txBody>
      </p:sp>
      <p:cxnSp>
        <p:nvCxnSpPr>
          <p:cNvPr id="15" name="Straight Arrow Connector 14"/>
          <p:cNvCxnSpPr>
            <a:stCxn id="7" idx="2"/>
            <a:endCxn id="11" idx="0"/>
          </p:cNvCxnSpPr>
          <p:nvPr/>
        </p:nvCxnSpPr>
        <p:spPr>
          <a:xfrm rot="5400000">
            <a:off x="4322177" y="2264777"/>
            <a:ext cx="1948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5215354"/>
            <a:ext cx="152400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verify solution</a:t>
            </a:r>
            <a:endParaRPr lang="en-US" sz="1600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246771" y="5083383"/>
            <a:ext cx="3472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3048000"/>
            <a:ext cx="24384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dirty="0"/>
          </a:p>
          <a:p>
            <a:pPr algn="ctr"/>
            <a:r>
              <a:rPr lang="en-US" sz="1600" b="1" dirty="0" smtClean="0"/>
              <a:t>apply rewrite rules</a:t>
            </a:r>
            <a:endParaRPr lang="en-US" sz="1600" b="1" dirty="0"/>
          </a:p>
          <a:p>
            <a:pPr algn="ctr"/>
            <a:endParaRPr lang="en-US" sz="1600" dirty="0"/>
          </a:p>
        </p:txBody>
      </p:sp>
      <p:sp>
        <p:nvSpPr>
          <p:cNvPr id="27" name="Flowchart: Decision 26"/>
          <p:cNvSpPr/>
          <p:nvPr/>
        </p:nvSpPr>
        <p:spPr>
          <a:xfrm>
            <a:off x="6248400" y="3048000"/>
            <a:ext cx="1524000" cy="1066800"/>
          </a:xfrm>
          <a:prstGeom prst="flowChartDecisi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77000" y="32766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graph changed?</a:t>
            </a:r>
            <a:endParaRPr lang="en-US" sz="1600" b="1" dirty="0"/>
          </a:p>
        </p:txBody>
      </p:sp>
      <p:cxnSp>
        <p:nvCxnSpPr>
          <p:cNvPr id="30" name="Elbow Connector 29"/>
          <p:cNvCxnSpPr>
            <a:stCxn id="20" idx="2"/>
            <a:endCxn id="27" idx="2"/>
          </p:cNvCxnSpPr>
          <p:nvPr/>
        </p:nvCxnSpPr>
        <p:spPr>
          <a:xfrm rot="16200000" flipH="1">
            <a:off x="5635199" y="2739598"/>
            <a:ext cx="235803" cy="2514600"/>
          </a:xfrm>
          <a:prstGeom prst="bentConnector3">
            <a:avLst>
              <a:gd name="adj1" fmla="val 19694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7" idx="3"/>
            <a:endCxn id="10" idx="3"/>
          </p:cNvCxnSpPr>
          <p:nvPr/>
        </p:nvCxnSpPr>
        <p:spPr>
          <a:xfrm flipH="1">
            <a:off x="5867400" y="3581400"/>
            <a:ext cx="1905000" cy="1159877"/>
          </a:xfrm>
          <a:prstGeom prst="bentConnector3">
            <a:avLst>
              <a:gd name="adj1" fmla="val -12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7" idx="0"/>
            <a:endCxn id="20" idx="0"/>
          </p:cNvCxnSpPr>
          <p:nvPr/>
        </p:nvCxnSpPr>
        <p:spPr>
          <a:xfrm rot="16200000" flipV="1">
            <a:off x="5753100" y="1790700"/>
            <a:ext cx="12700" cy="2514600"/>
          </a:xfrm>
          <a:prstGeom prst="bent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</p:cNvCxnSpPr>
          <p:nvPr/>
        </p:nvCxnSpPr>
        <p:spPr>
          <a:xfrm rot="5400000">
            <a:off x="4245977" y="2874377"/>
            <a:ext cx="3472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58953" y="3242846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55224" y="2744795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Iterations perform redundant work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Solution: keep two sets of points-to edges</a:t>
            </a:r>
            <a:endParaRPr lang="en-US" sz="2800" dirty="0" smtClean="0"/>
          </a:p>
          <a:p>
            <a:pPr lvl="1"/>
            <a:r>
              <a:rPr lang="en-US" sz="2400" i="1" dirty="0" smtClean="0"/>
              <a:t>∆P</a:t>
            </a:r>
            <a:r>
              <a:rPr lang="en-US" sz="2400" dirty="0" smtClean="0"/>
              <a:t>: added in last iteration</a:t>
            </a:r>
          </a:p>
          <a:p>
            <a:pPr lvl="1">
              <a:spcAft>
                <a:spcPts val="1200"/>
              </a:spcAft>
            </a:pPr>
            <a:r>
              <a:rPr lang="en-US" sz="2400" i="1" dirty="0"/>
              <a:t>P</a:t>
            </a:r>
            <a:r>
              <a:rPr lang="en-US" sz="2400" dirty="0" smtClean="0"/>
              <a:t>: added before last iteration</a:t>
            </a:r>
          </a:p>
          <a:p>
            <a:r>
              <a:rPr lang="en-US" sz="2800" b="1" dirty="0" smtClean="0"/>
              <a:t>Implies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eplace </a:t>
            </a:r>
            <a:r>
              <a:rPr lang="en-US" sz="2400" i="1" dirty="0"/>
              <a:t>P</a:t>
            </a:r>
            <a:r>
              <a:rPr lang="en-US" sz="2400" dirty="0" smtClean="0"/>
              <a:t> by </a:t>
            </a:r>
            <a:r>
              <a:rPr lang="en-US" sz="2400" i="1" dirty="0" smtClean="0"/>
              <a:t>∆P</a:t>
            </a:r>
            <a:r>
              <a:rPr lang="en-US" sz="2400" dirty="0" smtClean="0"/>
              <a:t> in rules</a:t>
            </a:r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hen iteration ends, update </a:t>
            </a:r>
            <a:r>
              <a:rPr lang="en-US" sz="2400" i="1" dirty="0"/>
              <a:t>P</a:t>
            </a:r>
            <a:r>
              <a:rPr lang="en-US" sz="2400" dirty="0" smtClean="0"/>
              <a:t> and </a:t>
            </a:r>
            <a:r>
              <a:rPr lang="en-US" sz="2400" i="1" dirty="0" smtClean="0"/>
              <a:t>∆P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857500" y="1405454"/>
            <a:ext cx="2057400" cy="1219200"/>
            <a:chOff x="1676400" y="2209800"/>
            <a:chExt cx="2057400" cy="1219200"/>
          </a:xfrm>
        </p:grpSpPr>
        <p:grpSp>
          <p:nvGrpSpPr>
            <p:cNvPr id="6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9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23" name="Oval 22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1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10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>
                    <a:alpha val="51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11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18" name="Oval 17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/>
                    <a:t>z</a:t>
                  </a:r>
                  <a:endParaRPr lang="en-US" b="1" dirty="0"/>
                </a:p>
              </p:txBody>
            </p:sp>
          </p:grpSp>
          <p:grpSp>
            <p:nvGrpSpPr>
              <p:cNvPr id="12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16" name="Elbow Connector 15"/>
                <p:cNvCxnSpPr>
                  <a:stCxn id="21" idx="1"/>
                  <a:endCxn id="22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3962400" y="22860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30000" dirty="0" smtClean="0"/>
                    <a:t>-1</a:t>
                  </a:r>
                  <a:endParaRPr lang="en-US" baseline="30000" dirty="0"/>
                </a:p>
              </p:txBody>
            </p:sp>
          </p:grpSp>
          <p:grpSp>
            <p:nvGrpSpPr>
              <p:cNvPr id="13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14" name="Elbow Connector 21"/>
                <p:cNvCxnSpPr>
                  <a:stCxn id="21" idx="2"/>
                  <a:endCxn id="19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</p:grpSp>
        <p:cxnSp>
          <p:nvCxnSpPr>
            <p:cNvPr id="7" name="Elbow Connector 21"/>
            <p:cNvCxnSpPr>
              <a:stCxn id="23" idx="4"/>
              <a:endCxn id="18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76400" y="2831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105400" y="1918873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node </a:t>
            </a:r>
            <a:r>
              <a:rPr lang="en-US" sz="1600" i="1" dirty="0" smtClean="0"/>
              <a:t>x</a:t>
            </a:r>
            <a:r>
              <a:rPr lang="en-US" sz="1600" dirty="0" smtClean="0"/>
              <a:t> should fire this rule only once!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29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Optimized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478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lue</a:t>
            </a:r>
            <a:r>
              <a:rPr lang="en-US" sz="2400" dirty="0" smtClean="0"/>
              <a:t>=CPU,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= GPU, </a:t>
            </a:r>
            <a:r>
              <a:rPr lang="en-US" sz="2400" dirty="0" smtClean="0">
                <a:solidFill>
                  <a:srgbClr val="92D050"/>
                </a:solidFill>
              </a:rPr>
              <a:t>green</a:t>
            </a:r>
            <a:r>
              <a:rPr lang="en-US" sz="2400" dirty="0" smtClean="0"/>
              <a:t>=transfer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0729" y="1295400"/>
            <a:ext cx="152400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read input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03929" y="1828800"/>
            <a:ext cx="36576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transfer program statements to GPU</a:t>
            </a:r>
            <a:endParaRPr lang="en-US" sz="1600" b="1" dirty="0"/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 rot="5400000">
            <a:off x="4035306" y="1731377"/>
            <a:ext cx="1948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4400" y="3150818"/>
            <a:ext cx="25908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transfer ∆</a:t>
            </a:r>
            <a:r>
              <a:rPr lang="en-US" sz="1600" b="1" i="1" dirty="0" smtClean="0"/>
              <a:t>P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subgraph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 to CPU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84929" y="2362200"/>
            <a:ext cx="2895600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create initial constraint graph</a:t>
            </a:r>
            <a:endParaRPr lang="en-US" sz="1600" b="1" dirty="0"/>
          </a:p>
        </p:txBody>
      </p:sp>
      <p:cxnSp>
        <p:nvCxnSpPr>
          <p:cNvPr id="15" name="Straight Arrow Connector 14"/>
          <p:cNvCxnSpPr>
            <a:stCxn id="7" idx="2"/>
            <a:endCxn id="11" idx="0"/>
          </p:cNvCxnSpPr>
          <p:nvPr/>
        </p:nvCxnSpPr>
        <p:spPr>
          <a:xfrm rot="5400000">
            <a:off x="4035306" y="2264777"/>
            <a:ext cx="19484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69341" y="4809292"/>
            <a:ext cx="152400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verify solution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75529" y="3142484"/>
            <a:ext cx="24384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/>
              <a:t>apply rewrite rules</a:t>
            </a:r>
          </a:p>
          <a:p>
            <a:pPr algn="ctr"/>
            <a:endParaRPr lang="en-US" sz="1600" b="1" dirty="0"/>
          </a:p>
        </p:txBody>
      </p:sp>
      <p:sp>
        <p:nvSpPr>
          <p:cNvPr id="27" name="Flowchart: Decision 26"/>
          <p:cNvSpPr/>
          <p:nvPr/>
        </p:nvSpPr>
        <p:spPr>
          <a:xfrm>
            <a:off x="6629400" y="3024582"/>
            <a:ext cx="1524000" cy="1066800"/>
          </a:xfrm>
          <a:prstGeom prst="flowChartDecisi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871448" y="3265594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graph changed?</a:t>
            </a:r>
            <a:endParaRPr lang="en-US" sz="1600" b="1" dirty="0"/>
          </a:p>
        </p:txBody>
      </p:sp>
      <p:cxnSp>
        <p:nvCxnSpPr>
          <p:cNvPr id="30" name="Elbow Connector 29"/>
          <p:cNvCxnSpPr>
            <a:stCxn id="78" idx="3"/>
            <a:endCxn id="27" idx="2"/>
          </p:cNvCxnSpPr>
          <p:nvPr/>
        </p:nvCxnSpPr>
        <p:spPr>
          <a:xfrm flipV="1">
            <a:off x="6117336" y="4091382"/>
            <a:ext cx="1274064" cy="34509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7" idx="3"/>
            <a:endCxn id="18" idx="3"/>
          </p:cNvCxnSpPr>
          <p:nvPr/>
        </p:nvCxnSpPr>
        <p:spPr>
          <a:xfrm flipH="1">
            <a:off x="4993341" y="3557982"/>
            <a:ext cx="3160059" cy="1420587"/>
          </a:xfrm>
          <a:prstGeom prst="bentConnector3">
            <a:avLst>
              <a:gd name="adj1" fmla="val -7234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68235" y="3242846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54368" y="2514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dirty="0"/>
          </a:p>
        </p:txBody>
      </p:sp>
      <p:cxnSp>
        <p:nvCxnSpPr>
          <p:cNvPr id="75" name="Elbow Connector 74"/>
          <p:cNvCxnSpPr>
            <a:stCxn id="11" idx="2"/>
            <a:endCxn id="20" idx="0"/>
          </p:cNvCxnSpPr>
          <p:nvPr/>
        </p:nvCxnSpPr>
        <p:spPr>
          <a:xfrm rot="16200000" flipH="1">
            <a:off x="4292864" y="2540619"/>
            <a:ext cx="441730" cy="762000"/>
          </a:xfrm>
          <a:prstGeom prst="bentConnector3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11" idx="2"/>
            <a:endCxn id="10" idx="0"/>
          </p:cNvCxnSpPr>
          <p:nvPr/>
        </p:nvCxnSpPr>
        <p:spPr>
          <a:xfrm rot="5400000">
            <a:off x="2946233" y="1964322"/>
            <a:ext cx="450064" cy="1922929"/>
          </a:xfrm>
          <a:prstGeom prst="bentConnector3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675888" y="4267200"/>
            <a:ext cx="2441448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update ∆</a:t>
            </a:r>
            <a:r>
              <a:rPr lang="en-US" sz="1600" b="1" i="1" dirty="0"/>
              <a:t>P</a:t>
            </a:r>
            <a:r>
              <a:rPr lang="en-US" sz="1600" b="1" dirty="0" smtClean="0"/>
              <a:t>  </a:t>
            </a:r>
          </a:p>
        </p:txBody>
      </p:sp>
      <p:cxnSp>
        <p:nvCxnSpPr>
          <p:cNvPr id="81" name="Straight Arrow Connector 80"/>
          <p:cNvCxnSpPr>
            <a:stCxn id="20" idx="2"/>
            <a:endCxn id="78" idx="0"/>
          </p:cNvCxnSpPr>
          <p:nvPr/>
        </p:nvCxnSpPr>
        <p:spPr>
          <a:xfrm>
            <a:off x="4894729" y="3973481"/>
            <a:ext cx="1883" cy="29371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356348" y="5562600"/>
            <a:ext cx="3065929" cy="1014376"/>
            <a:chOff x="609600" y="5334000"/>
            <a:chExt cx="3065929" cy="1242976"/>
          </a:xfrm>
        </p:grpSpPr>
        <p:sp>
          <p:nvSpPr>
            <p:cNvPr id="91" name="Rounded Rectangular Callout 90"/>
            <p:cNvSpPr/>
            <p:nvPr/>
          </p:nvSpPr>
          <p:spPr>
            <a:xfrm>
              <a:off x="609600" y="5334000"/>
              <a:ext cx="3065929" cy="1242976"/>
            </a:xfrm>
            <a:prstGeom prst="wedgeRoundRectCallout">
              <a:avLst>
                <a:gd name="adj1" fmla="val 3710"/>
                <a:gd name="adj2" fmla="val -230695"/>
                <a:gd name="adj3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62001" y="5747266"/>
              <a:ext cx="2913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t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ransfer time &lt; rule time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908611" y="5571565"/>
            <a:ext cx="2720789" cy="1014376"/>
            <a:chOff x="609600" y="5334000"/>
            <a:chExt cx="3065929" cy="1242976"/>
          </a:xfrm>
        </p:grpSpPr>
        <p:sp>
          <p:nvSpPr>
            <p:cNvPr id="95" name="Rounded Rectangular Callout 94"/>
            <p:cNvSpPr/>
            <p:nvPr/>
          </p:nvSpPr>
          <p:spPr>
            <a:xfrm>
              <a:off x="609600" y="5334000"/>
              <a:ext cx="3065929" cy="1242976"/>
            </a:xfrm>
            <a:prstGeom prst="wedgeRoundRectCallout">
              <a:avLst>
                <a:gd name="adj1" fmla="val -34009"/>
                <a:gd name="adj2" fmla="val -387867"/>
                <a:gd name="adj3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62001" y="5747266"/>
              <a:ext cx="2913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s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mall transfer (&lt;10ms)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422277" y="5685067"/>
            <a:ext cx="6215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+                    </a:t>
            </a:r>
            <a:endParaRPr lang="en-US" b="1" dirty="0"/>
          </a:p>
        </p:txBody>
      </p:sp>
      <p:sp>
        <p:nvSpPr>
          <p:cNvPr id="98" name="Rounded Rectangle 97"/>
          <p:cNvSpPr/>
          <p:nvPr/>
        </p:nvSpPr>
        <p:spPr>
          <a:xfrm>
            <a:off x="7239000" y="5562600"/>
            <a:ext cx="1676400" cy="102334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7344336" y="5685067"/>
            <a:ext cx="1456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trike="sngStrike" dirty="0" smtClean="0">
                <a:solidFill>
                  <a:schemeClr val="bg1"/>
                </a:solidFill>
              </a:rPr>
              <a:t>transfer</a:t>
            </a:r>
          </a:p>
          <a:p>
            <a:pPr algn="ctr"/>
            <a:r>
              <a:rPr lang="en-US" sz="2400" b="1" strike="sngStrike" dirty="0" smtClean="0">
                <a:solidFill>
                  <a:schemeClr val="bg1"/>
                </a:solidFill>
              </a:rPr>
              <a:t>penalty</a:t>
            </a:r>
            <a:endParaRPr lang="en-US" sz="2400" b="1" strike="sngStrike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717358" y="5715844"/>
            <a:ext cx="6215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=</a:t>
            </a:r>
            <a:r>
              <a:rPr lang="en-US" sz="4400" b="1" dirty="0" smtClean="0"/>
              <a:t>                    </a:t>
            </a:r>
            <a:endParaRPr lang="en-US" b="1" dirty="0"/>
          </a:p>
        </p:txBody>
      </p:sp>
      <p:cxnSp>
        <p:nvCxnSpPr>
          <p:cNvPr id="12" name="Elbow Connector 11"/>
          <p:cNvCxnSpPr>
            <a:stCxn id="27" idx="0"/>
          </p:cNvCxnSpPr>
          <p:nvPr/>
        </p:nvCxnSpPr>
        <p:spPr>
          <a:xfrm rot="16200000" flipV="1">
            <a:off x="5659077" y="1292258"/>
            <a:ext cx="205183" cy="3259465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8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7" grpId="0"/>
      <p:bldP spid="98" grpId="0" animBg="1"/>
      <p:bldP spid="1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" y="1176090"/>
            <a:ext cx="4643718" cy="4919910"/>
          </a:xfrm>
        </p:spPr>
        <p:txBody>
          <a:bodyPr>
            <a:normAutofit fontScale="70000" lnSpcReduction="20000"/>
          </a:bodyPr>
          <a:lstStyle/>
          <a:p>
            <a:pPr indent="-168275"/>
            <a:r>
              <a:rPr lang="en-US" sz="2800" b="1" dirty="0"/>
              <a:t>Input: large C programs</a:t>
            </a:r>
          </a:p>
          <a:p>
            <a:pPr marL="631825" lvl="1" indent="-174625">
              <a:spcAft>
                <a:spcPts val="1200"/>
              </a:spcAft>
            </a:pPr>
            <a:r>
              <a:rPr lang="en-US" sz="2400" dirty="0" err="1"/>
              <a:t>linux</a:t>
            </a:r>
            <a:r>
              <a:rPr lang="en-US" sz="2400" dirty="0"/>
              <a:t>: 1.5M </a:t>
            </a:r>
            <a:r>
              <a:rPr lang="en-US" sz="2400" dirty="0" err="1"/>
              <a:t>vars</a:t>
            </a:r>
            <a:r>
              <a:rPr lang="en-US" sz="2400" dirty="0"/>
              <a:t>,  420K statements</a:t>
            </a:r>
            <a:endParaRPr lang="en-US" dirty="0"/>
          </a:p>
          <a:p>
            <a:pPr indent="-168275"/>
            <a:r>
              <a:rPr lang="en-US" sz="2800" b="1" i="1" dirty="0" smtClean="0"/>
              <a:t>CPU-s</a:t>
            </a:r>
            <a:endParaRPr lang="en-US" sz="2000" b="1" dirty="0" smtClean="0"/>
          </a:p>
          <a:p>
            <a:pPr marL="631825" lvl="1" indent="-174625"/>
            <a:r>
              <a:rPr lang="en-US" sz="2400" dirty="0" smtClean="0"/>
              <a:t>AMD Opteron, 16 cores @ 2.7Ghz</a:t>
            </a:r>
          </a:p>
          <a:p>
            <a:pPr marL="631825" lvl="1" indent="-174625"/>
            <a:r>
              <a:rPr lang="en-US" sz="2400" dirty="0" smtClean="0"/>
              <a:t>C++, sequential </a:t>
            </a:r>
          </a:p>
          <a:p>
            <a:pPr marL="631825" lvl="1" indent="-174625">
              <a:spcAft>
                <a:spcPts val="600"/>
              </a:spcAft>
            </a:pPr>
            <a:r>
              <a:rPr lang="en-US" sz="2400" i="1" dirty="0" smtClean="0"/>
              <a:t>“The ant and the grasshopper…” [PLDI’07]</a:t>
            </a:r>
          </a:p>
          <a:p>
            <a:pPr indent="-168275"/>
            <a:r>
              <a:rPr lang="en-US" sz="2800" b="1" i="1" dirty="0" smtClean="0"/>
              <a:t>CPU-1 and CPU-16</a:t>
            </a:r>
          </a:p>
          <a:p>
            <a:pPr marL="631825" lvl="1" indent="-174625"/>
            <a:r>
              <a:rPr lang="en-US" sz="2400" dirty="0" smtClean="0"/>
              <a:t>Same HW as </a:t>
            </a:r>
            <a:r>
              <a:rPr lang="en-US" sz="2400" i="1" dirty="0" smtClean="0"/>
              <a:t>CPU-s</a:t>
            </a:r>
          </a:p>
          <a:p>
            <a:pPr marL="631825" lvl="1" indent="-174625"/>
            <a:r>
              <a:rPr lang="en-US" sz="2400" dirty="0" smtClean="0"/>
              <a:t>Java 1.6, parallel </a:t>
            </a:r>
          </a:p>
          <a:p>
            <a:pPr marL="631825" lvl="1" indent="-174625">
              <a:spcAft>
                <a:spcPts val="600"/>
              </a:spcAft>
            </a:pPr>
            <a:r>
              <a:rPr lang="en-US" sz="2400" i="1" dirty="0" smtClean="0"/>
              <a:t>“Parallel inclusion-based points-to analysis” [OOPSLA’10]</a:t>
            </a:r>
          </a:p>
          <a:p>
            <a:pPr indent="-168275"/>
            <a:r>
              <a:rPr lang="en-US" sz="2800" b="1" i="1" dirty="0" smtClean="0"/>
              <a:t>GPU</a:t>
            </a:r>
            <a:endParaRPr lang="en-US" sz="2800" b="1" dirty="0" smtClean="0"/>
          </a:p>
          <a:p>
            <a:pPr marL="631825" lvl="1" indent="-174625"/>
            <a:r>
              <a:rPr lang="en-US" sz="2400" dirty="0" smtClean="0"/>
              <a:t>NVIDIA Tesla C2070, 14 SMs @ 1.15Ghz</a:t>
            </a:r>
          </a:p>
          <a:p>
            <a:pPr marL="631825" lvl="1" indent="-174625">
              <a:spcAft>
                <a:spcPts val="1200"/>
              </a:spcAft>
            </a:pPr>
            <a:r>
              <a:rPr lang="en-US" sz="2400" dirty="0" smtClean="0"/>
              <a:t>CUDA 4.1</a:t>
            </a:r>
          </a:p>
          <a:p>
            <a:pPr indent="-168275"/>
            <a:r>
              <a:rPr lang="en-US" sz="2900" b="1" dirty="0" smtClean="0"/>
              <a:t>GPU beats CPU-16 for 11/14 inputs</a:t>
            </a:r>
          </a:p>
          <a:p>
            <a:pPr marL="631825" lvl="1" indent="-174625"/>
            <a:r>
              <a:rPr lang="en-US" sz="2500" dirty="0" err="1" smtClean="0"/>
              <a:t>avg</a:t>
            </a:r>
            <a:r>
              <a:rPr lang="en-US" sz="2500" dirty="0" smtClean="0"/>
              <a:t> speedup: 7x (compared to CPU-s) </a:t>
            </a:r>
            <a:r>
              <a:rPr lang="en-US" sz="2500" b="1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1444823"/>
            <a:ext cx="3448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</a:t>
            </a:r>
            <a:r>
              <a:rPr lang="en-US" sz="1200" dirty="0" smtClean="0"/>
              <a:t>ime (</a:t>
            </a:r>
            <a:r>
              <a:rPr lang="en-US" sz="1200" dirty="0" err="1" smtClean="0"/>
              <a:t>ms</a:t>
            </a:r>
            <a:r>
              <a:rPr lang="en-US" sz="1200" dirty="0" smtClean="0"/>
              <a:t>)               speedup                 </a:t>
            </a:r>
            <a:r>
              <a:rPr lang="en-US" sz="1200" dirty="0" err="1" smtClean="0"/>
              <a:t>speedup</a:t>
            </a:r>
            <a:r>
              <a:rPr lang="en-US" sz="1400" dirty="0" smtClean="0"/>
              <a:t> </a:t>
            </a:r>
            <a:r>
              <a:rPr lang="en-US" sz="1200" dirty="0" smtClean="0"/>
              <a:t>          </a:t>
            </a:r>
            <a:endParaRPr lang="en-US" sz="1200" dirty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923403" cy="364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GPU </a:t>
            </a:r>
            <a:r>
              <a:rPr lang="en-US" b="1" dirty="0">
                <a:solidFill>
                  <a:srgbClr val="0070C0"/>
                </a:solidFill>
              </a:rPr>
              <a:t>+ irregular algorithm = </a:t>
            </a:r>
            <a:r>
              <a:rPr lang="en-US" b="1" dirty="0" smtClean="0">
                <a:solidFill>
                  <a:srgbClr val="0070C0"/>
                </a:solidFill>
              </a:rPr>
              <a:t>OK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Success story: Andersen’s points-to analysis</a:t>
            </a:r>
          </a:p>
          <a:p>
            <a:pPr lvl="1"/>
            <a:r>
              <a:rPr lang="en-US" dirty="0"/>
              <a:t>7x speedup compared to CPU-sequential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40% faster than CPU-parallel</a:t>
            </a:r>
          </a:p>
          <a:p>
            <a:r>
              <a:rPr lang="en-US" b="1" dirty="0" smtClean="0"/>
              <a:t>Rethink data structures + algorithm</a:t>
            </a:r>
          </a:p>
          <a:p>
            <a:pPr lvl="1"/>
            <a:r>
              <a:rPr lang="en-US" dirty="0"/>
              <a:t>CPU-parallel similar to CPU-sequential</a:t>
            </a:r>
          </a:p>
          <a:p>
            <a:pPr lvl="1"/>
            <a:r>
              <a:rPr lang="en-US" dirty="0"/>
              <a:t>GPU very different to </a:t>
            </a:r>
            <a:r>
              <a:rPr lang="en-US" dirty="0" smtClean="0"/>
              <a:t>both</a:t>
            </a:r>
            <a:endParaRPr lang="en-US" b="1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GPU took 35% more person hours (vs. CPU-parallel)</a:t>
            </a:r>
          </a:p>
          <a:p>
            <a:r>
              <a:rPr lang="en-US" b="1" dirty="0" smtClean="0"/>
              <a:t>In the paper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ynamic work assignment</a:t>
            </a:r>
          </a:p>
          <a:p>
            <a:pPr lvl="1"/>
            <a:r>
              <a:rPr lang="en-US" dirty="0" smtClean="0"/>
              <a:t>memory allocation</a:t>
            </a:r>
          </a:p>
          <a:p>
            <a:pPr lvl="1"/>
            <a:r>
              <a:rPr lang="en-US"/>
              <a:t>e</a:t>
            </a:r>
            <a:r>
              <a:rPr lang="en-US" smtClean="0"/>
              <a:t>xperimental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Thank you!</a:t>
            </a:r>
            <a:r>
              <a:rPr lang="hi-IN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705600" cy="2133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 (parallel) + GPU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implementations </a:t>
            </a:r>
          </a:p>
          <a:p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vailable at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http://cliplab.org/~mario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BC60-E9A4-11DE-C687-001F1615A8E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18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GPU + irregular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334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Regular algorithms</a:t>
            </a:r>
          </a:p>
          <a:p>
            <a:pPr lvl="1"/>
            <a:r>
              <a:rPr lang="en-US" sz="2000" dirty="0" smtClean="0"/>
              <a:t>manipulate matrices </a:t>
            </a:r>
          </a:p>
          <a:p>
            <a:pPr lvl="1"/>
            <a:r>
              <a:rPr lang="en-US" sz="2000" dirty="0" smtClean="0"/>
              <a:t>GPU + regular algorithm = OK</a:t>
            </a:r>
          </a:p>
          <a:p>
            <a:pPr lvl="2"/>
            <a:r>
              <a:rPr lang="en-US" sz="1600" dirty="0" smtClean="0"/>
              <a:t>MMM, sorting, …</a:t>
            </a:r>
          </a:p>
          <a:p>
            <a:r>
              <a:rPr lang="en-US" sz="2400" b="1" dirty="0"/>
              <a:t>I</a:t>
            </a:r>
            <a:r>
              <a:rPr lang="en-US" sz="2400" b="1" dirty="0" smtClean="0"/>
              <a:t>rregular algorithms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anipulate graphs</a:t>
            </a:r>
          </a:p>
          <a:p>
            <a:pPr lvl="1"/>
            <a:r>
              <a:rPr lang="en-US" sz="2000" i="1" dirty="0" smtClean="0"/>
              <a:t>local computation</a:t>
            </a:r>
            <a:r>
              <a:rPr lang="en-US" sz="2000" dirty="0"/>
              <a:t>: </a:t>
            </a:r>
            <a:r>
              <a:rPr lang="en-US" sz="2000" dirty="0" smtClean="0"/>
              <a:t>modifies </a:t>
            </a:r>
            <a:r>
              <a:rPr lang="en-US" sz="2000" dirty="0"/>
              <a:t>edge/node values, not graph structure</a:t>
            </a:r>
          </a:p>
          <a:p>
            <a:pPr lvl="2"/>
            <a:r>
              <a:rPr lang="en-US" sz="1600" dirty="0"/>
              <a:t>BFS, SCC, BH, …</a:t>
            </a:r>
          </a:p>
          <a:p>
            <a:pPr lvl="2"/>
            <a:r>
              <a:rPr lang="en-US" sz="1600" dirty="0"/>
              <a:t>GPU + </a:t>
            </a:r>
            <a:r>
              <a:rPr lang="en-US" sz="1600" dirty="0" smtClean="0"/>
              <a:t>local computation </a:t>
            </a:r>
            <a:r>
              <a:rPr lang="en-US" sz="1600" dirty="0"/>
              <a:t>algorithm = OK</a:t>
            </a:r>
          </a:p>
          <a:p>
            <a:pPr lvl="1"/>
            <a:r>
              <a:rPr lang="en-US" sz="2000" i="1" dirty="0" smtClean="0"/>
              <a:t>refinement</a:t>
            </a:r>
            <a:r>
              <a:rPr lang="en-US" sz="2000" dirty="0" smtClean="0"/>
              <a:t>: adds </a:t>
            </a:r>
            <a:r>
              <a:rPr lang="en-US" sz="2000" dirty="0"/>
              <a:t>edges or </a:t>
            </a:r>
            <a:r>
              <a:rPr lang="en-US" sz="2000" dirty="0" smtClean="0"/>
              <a:t>nodes</a:t>
            </a:r>
          </a:p>
          <a:p>
            <a:pPr lvl="2"/>
            <a:r>
              <a:rPr lang="en-US" sz="1600" dirty="0"/>
              <a:t>GPU + </a:t>
            </a:r>
            <a:r>
              <a:rPr lang="en-US" sz="1600" dirty="0" smtClean="0"/>
              <a:t>refinement </a:t>
            </a:r>
            <a:r>
              <a:rPr lang="en-US" sz="1600" dirty="0"/>
              <a:t>algorithm = 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b="1" dirty="0" smtClean="0"/>
              <a:t>Goal: implement refinement algorithm on GPU</a:t>
            </a:r>
          </a:p>
          <a:p>
            <a:pPr lvl="1"/>
            <a:r>
              <a:rPr lang="en-US" sz="2000" dirty="0" smtClean="0"/>
              <a:t>Andersen’s points-to analysis</a:t>
            </a:r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Andersen’s points-to analysis</a:t>
            </a:r>
          </a:p>
          <a:p>
            <a:pPr marL="806450" lvl="1" indent="-349250"/>
            <a:r>
              <a:rPr lang="en-US" sz="2600" dirty="0"/>
              <a:t>g</a:t>
            </a:r>
            <a:r>
              <a:rPr lang="en-US" sz="2600" dirty="0" smtClean="0"/>
              <a:t>raph formulation</a:t>
            </a:r>
          </a:p>
          <a:p>
            <a:pPr marL="806450" lvl="1" indent="-349250">
              <a:spcAft>
                <a:spcPts val="1200"/>
              </a:spcAft>
            </a:pPr>
            <a:r>
              <a:rPr lang="en-US" sz="2600" dirty="0" smtClean="0"/>
              <a:t>parallelization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GPU implementation</a:t>
            </a:r>
          </a:p>
          <a:p>
            <a:pPr marL="798513" lvl="1" indent="-341313"/>
            <a:r>
              <a:rPr lang="en-US" sz="2600" dirty="0" smtClean="0"/>
              <a:t>graph representation</a:t>
            </a:r>
          </a:p>
          <a:p>
            <a:pPr marL="798513" lvl="1" indent="-341313"/>
            <a:r>
              <a:rPr lang="en-US" sz="2600" dirty="0"/>
              <a:t>r</a:t>
            </a:r>
            <a:r>
              <a:rPr lang="en-US" sz="2600" dirty="0" smtClean="0"/>
              <a:t>ule application</a:t>
            </a:r>
          </a:p>
          <a:p>
            <a:pPr marL="798513" lvl="1" indent="-341313">
              <a:spcAft>
                <a:spcPts val="1200"/>
              </a:spcAft>
            </a:pPr>
            <a:r>
              <a:rPr lang="en-US" sz="2600" dirty="0" smtClean="0"/>
              <a:t>optimizations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Experiments</a:t>
            </a:r>
          </a:p>
          <a:p>
            <a:pPr marL="806450" lvl="1" indent="-349250"/>
            <a:r>
              <a:rPr lang="en-US" sz="2600" dirty="0" smtClean="0"/>
              <a:t>vs. serial CPU code </a:t>
            </a:r>
          </a:p>
          <a:p>
            <a:pPr marL="806450" lvl="1" indent="-349250"/>
            <a:r>
              <a:rPr lang="en-US" sz="2600" dirty="0" smtClean="0"/>
              <a:t>vs. parallel CPU code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Points-to analysis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Static analysis technique</a:t>
            </a:r>
          </a:p>
          <a:p>
            <a:pPr lvl="1"/>
            <a:r>
              <a:rPr lang="en-US" sz="2400" dirty="0" smtClean="0"/>
              <a:t>approximate locations pointed to by (pointer) variable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useful </a:t>
            </a:r>
            <a:r>
              <a:rPr lang="en-US" sz="2400" dirty="0"/>
              <a:t>for </a:t>
            </a:r>
            <a:r>
              <a:rPr lang="en-US" sz="2400" dirty="0" smtClean="0"/>
              <a:t>code optimization</a:t>
            </a:r>
            <a:r>
              <a:rPr lang="en-US" sz="2400" dirty="0"/>
              <a:t>, </a:t>
            </a:r>
            <a:r>
              <a:rPr lang="en-US" sz="2400" dirty="0" smtClean="0"/>
              <a:t>verification…</a:t>
            </a:r>
            <a:endParaRPr lang="en-US" sz="2400" dirty="0"/>
          </a:p>
          <a:p>
            <a:r>
              <a:rPr lang="en-US" sz="2800" b="1" dirty="0" smtClean="0"/>
              <a:t>Focus</a:t>
            </a:r>
            <a:r>
              <a:rPr lang="en-US" sz="2800" b="1" dirty="0"/>
              <a:t>: </a:t>
            </a:r>
            <a:r>
              <a:rPr lang="en-US" sz="2800" b="1" dirty="0" smtClean="0"/>
              <a:t>Andersen’s analysis</a:t>
            </a:r>
            <a:endParaRPr lang="en-US" sz="2400" b="1" dirty="0"/>
          </a:p>
          <a:p>
            <a:pPr lvl="1"/>
            <a:r>
              <a:rPr lang="en-US" sz="2400" dirty="0"/>
              <a:t>available in modern compilers (</a:t>
            </a:r>
            <a:r>
              <a:rPr lang="en-US" sz="2400" dirty="0" err="1"/>
              <a:t>gcc</a:t>
            </a:r>
            <a:r>
              <a:rPr lang="en-US" sz="2400" dirty="0"/>
              <a:t>, LLVM</a:t>
            </a:r>
            <a:r>
              <a:rPr lang="en-US" sz="2400" dirty="0" smtClean="0"/>
              <a:t>…)</a:t>
            </a:r>
          </a:p>
          <a:p>
            <a:pPr lvl="1"/>
            <a:r>
              <a:rPr lang="en-US" sz="2400" dirty="0" smtClean="0"/>
              <a:t>context and flow insensitive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Andersen’s - graph formulation </a:t>
            </a:r>
            <a:r>
              <a:rPr lang="en-US" sz="2000" b="1" dirty="0" smtClean="0">
                <a:solidFill>
                  <a:srgbClr val="0070C0"/>
                </a:solidFill>
              </a:rPr>
              <a:t>[OOPSLA’10]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Extract pointer assignments</a:t>
            </a:r>
          </a:p>
          <a:p>
            <a:pPr marL="914400" lvl="1" indent="-514350" algn="ctr">
              <a:buNone/>
            </a:pPr>
            <a:r>
              <a:rPr lang="en-US" sz="2000" dirty="0"/>
              <a:t>x</a:t>
            </a:r>
            <a:r>
              <a:rPr lang="en-US" sz="2000" dirty="0" smtClean="0"/>
              <a:t>= &amp;y, x=y, </a:t>
            </a:r>
            <a:r>
              <a:rPr lang="en-US" sz="2000" dirty="0"/>
              <a:t>x</a:t>
            </a:r>
            <a:r>
              <a:rPr lang="en-US" sz="2000" dirty="0" smtClean="0"/>
              <a:t>=*</a:t>
            </a:r>
            <a:r>
              <a:rPr lang="en-US" sz="2000" dirty="0"/>
              <a:t>y</a:t>
            </a:r>
            <a:r>
              <a:rPr lang="en-US" sz="2000" dirty="0" smtClean="0"/>
              <a:t>, *x=y, x=</a:t>
            </a:r>
            <a:r>
              <a:rPr lang="en-US" sz="2000" dirty="0" err="1" smtClean="0"/>
              <a:t>y+o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Create initial </a:t>
            </a:r>
            <a:r>
              <a:rPr lang="en-US" sz="2400" b="1" i="1" dirty="0" smtClean="0"/>
              <a:t>constraint</a:t>
            </a:r>
            <a:r>
              <a:rPr lang="en-US" sz="2400" b="1" dirty="0" smtClean="0"/>
              <a:t> graph</a:t>
            </a:r>
          </a:p>
          <a:p>
            <a:pPr lvl="1" indent="-342900">
              <a:spcAft>
                <a:spcPts val="1200"/>
              </a:spcAft>
            </a:pPr>
            <a:r>
              <a:rPr lang="en-US" sz="2000" dirty="0" smtClean="0"/>
              <a:t>nodes ≡ variables, edges ≡ statements </a:t>
            </a:r>
          </a:p>
          <a:p>
            <a:pPr lvl="1" indent="-342900"/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000" dirty="0" smtClean="0"/>
          </a:p>
          <a:p>
            <a:pPr lvl="1" indent="-342900"/>
            <a:endParaRPr lang="en-US" sz="2000" dirty="0"/>
          </a:p>
          <a:p>
            <a:pPr lvl="1" indent="-342900"/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Apply </a:t>
            </a:r>
            <a:r>
              <a:rPr lang="en-US" sz="2400" b="1" i="1" dirty="0" smtClean="0"/>
              <a:t>graph rewrite </a:t>
            </a:r>
            <a:r>
              <a:rPr lang="en-US" sz="2400" b="1" dirty="0" smtClean="0"/>
              <a:t>rules until </a:t>
            </a:r>
            <a:r>
              <a:rPr lang="en-US" sz="2400" b="1" dirty="0" err="1" smtClean="0"/>
              <a:t>fixpoint</a:t>
            </a:r>
            <a:r>
              <a:rPr lang="en-US" sz="2400" b="1" dirty="0" smtClean="0"/>
              <a:t> </a:t>
            </a:r>
            <a:r>
              <a:rPr lang="en-US" sz="1200" dirty="0" smtClean="0"/>
              <a:t>(next slide)</a:t>
            </a:r>
          </a:p>
          <a:p>
            <a:pPr marL="739775" lvl="1" indent="-339725"/>
            <a:r>
              <a:rPr lang="en-US" sz="2000" dirty="0"/>
              <a:t>s</a:t>
            </a:r>
            <a:r>
              <a:rPr lang="en-US" sz="2000" dirty="0" smtClean="0"/>
              <a:t>olution = points-to </a:t>
            </a:r>
            <a:r>
              <a:rPr lang="en-US" sz="2000" dirty="0" err="1" smtClean="0"/>
              <a:t>subgraph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492763"/>
              </p:ext>
            </p:extLst>
          </p:nvPr>
        </p:nvGraphicFramePr>
        <p:xfrm>
          <a:off x="1981200" y="2743200"/>
          <a:ext cx="4648200" cy="242458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{1E171933-4619-4E11-9A3F-F7608DF75F80}</a:tableStyleId>
              </a:tblPr>
              <a:tblGrid>
                <a:gridCol w="1024129"/>
                <a:gridCol w="1640695"/>
                <a:gridCol w="1983376"/>
              </a:tblGrid>
              <a:tr h="314324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C  code</a:t>
                      </a:r>
                      <a:endParaRPr lang="en-US" sz="1400" b="1" dirty="0"/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edge</a:t>
                      </a:r>
                      <a:endParaRPr lang="en-US" sz="1400" b="1" dirty="0"/>
                    </a:p>
                  </a:txBody>
                  <a:tcPr anchor="ctr"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= &amp;y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points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= y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x= ∗y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*x = y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store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x=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y+o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addPtr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24200"/>
            <a:ext cx="1219200" cy="271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38286"/>
            <a:ext cx="1216152" cy="27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48" y="3921682"/>
            <a:ext cx="1216152" cy="26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48" y="4343400"/>
            <a:ext cx="1216152" cy="271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12553"/>
            <a:ext cx="1216152" cy="27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Graph rewrite rules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260043"/>
              </p:ext>
            </p:extLst>
          </p:nvPr>
        </p:nvGraphicFramePr>
        <p:xfrm>
          <a:off x="609600" y="1600200"/>
          <a:ext cx="7772400" cy="1524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907188"/>
                <a:gridCol w="5030348"/>
                <a:gridCol w="1834864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REWRITE RULE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ENSURES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copy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5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918515"/>
              </p:ext>
            </p:extLst>
          </p:nvPr>
        </p:nvGraphicFramePr>
        <p:xfrm>
          <a:off x="6934200" y="2333362"/>
          <a:ext cx="1382440" cy="2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1" name="Equation" r:id="rId4" imgW="1002960" imgH="203040" progId="Equation.3">
                  <p:embed/>
                </p:oleObj>
              </mc:Choice>
              <mc:Fallback>
                <p:oleObj name="Equation" r:id="rId4" imgW="100296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333362"/>
                        <a:ext cx="1382440" cy="276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9" name="Group 9"/>
          <p:cNvGrpSpPr/>
          <p:nvPr/>
        </p:nvGrpSpPr>
        <p:grpSpPr>
          <a:xfrm>
            <a:off x="1981200" y="2130552"/>
            <a:ext cx="348258" cy="369331"/>
            <a:chOff x="3962400" y="2373086"/>
            <a:chExt cx="381000" cy="422093"/>
          </a:xfrm>
        </p:grpSpPr>
        <p:sp>
          <p:nvSpPr>
            <p:cNvPr id="23" name="Oval 22"/>
            <p:cNvSpPr/>
            <p:nvPr/>
          </p:nvSpPr>
          <p:spPr>
            <a:xfrm>
              <a:off x="3962400" y="2405743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62400" y="2373086"/>
              <a:ext cx="381000" cy="42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3165277" y="2133600"/>
            <a:ext cx="348258" cy="369332"/>
            <a:chOff x="3962400" y="2438400"/>
            <a:chExt cx="381000" cy="422094"/>
          </a:xfrm>
        </p:grpSpPr>
        <p:sp>
          <p:nvSpPr>
            <p:cNvPr id="21" name="Oval 20"/>
            <p:cNvSpPr/>
            <p:nvPr/>
          </p:nvSpPr>
          <p:spPr>
            <a:xfrm>
              <a:off x="3962400" y="2458947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62400" y="2438400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2538412" y="2666999"/>
            <a:ext cx="348258" cy="381000"/>
            <a:chOff x="3962400" y="2383971"/>
            <a:chExt cx="381000" cy="435429"/>
          </a:xfrm>
        </p:grpSpPr>
        <p:sp>
          <p:nvSpPr>
            <p:cNvPr id="19" name="Oval 18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2400" y="2383971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z</a:t>
              </a:r>
              <a:endParaRPr lang="en-US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608064" y="1981200"/>
            <a:ext cx="348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pSp>
        <p:nvGrpSpPr>
          <p:cNvPr id="13" name="Group 20"/>
          <p:cNvGrpSpPr/>
          <p:nvPr/>
        </p:nvGrpSpPr>
        <p:grpSpPr>
          <a:xfrm>
            <a:off x="2886670" y="2502929"/>
            <a:ext cx="835819" cy="403909"/>
            <a:chOff x="4114800" y="2729866"/>
            <a:chExt cx="914400" cy="461611"/>
          </a:xfrm>
        </p:grpSpPr>
        <p:cxnSp>
          <p:nvCxnSpPr>
            <p:cNvPr id="14" name="Elbow Connector 21"/>
            <p:cNvCxnSpPr>
              <a:stCxn id="22" idx="2"/>
            </p:cNvCxnSpPr>
            <p:nvPr/>
          </p:nvCxnSpPr>
          <p:spPr>
            <a:xfrm rot="5400000">
              <a:off x="4131645" y="2713021"/>
              <a:ext cx="461611" cy="495301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648200" y="2743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44" name="Right Arrow 43"/>
          <p:cNvSpPr/>
          <p:nvPr/>
        </p:nvSpPr>
        <p:spPr>
          <a:xfrm>
            <a:off x="3861792" y="2381250"/>
            <a:ext cx="487561" cy="2667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22" idx="1"/>
            <a:endCxn id="24" idx="3"/>
          </p:cNvCxnSpPr>
          <p:nvPr/>
        </p:nvCxnSpPr>
        <p:spPr>
          <a:xfrm flipH="1" flipV="1">
            <a:off x="2329458" y="2315218"/>
            <a:ext cx="835819" cy="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9"/>
          <p:cNvGrpSpPr/>
          <p:nvPr/>
        </p:nvGrpSpPr>
        <p:grpSpPr>
          <a:xfrm>
            <a:off x="4600049" y="2138100"/>
            <a:ext cx="348258" cy="369331"/>
            <a:chOff x="3962400" y="2373086"/>
            <a:chExt cx="381000" cy="422093"/>
          </a:xfrm>
        </p:grpSpPr>
        <p:sp>
          <p:nvSpPr>
            <p:cNvPr id="50" name="Oval 49"/>
            <p:cNvSpPr/>
            <p:nvPr/>
          </p:nvSpPr>
          <p:spPr>
            <a:xfrm>
              <a:off x="3962400" y="2405743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62400" y="2373086"/>
              <a:ext cx="381000" cy="42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52" name="Group 10"/>
          <p:cNvGrpSpPr/>
          <p:nvPr/>
        </p:nvGrpSpPr>
        <p:grpSpPr>
          <a:xfrm>
            <a:off x="5784126" y="2141148"/>
            <a:ext cx="348258" cy="369332"/>
            <a:chOff x="3962400" y="2438400"/>
            <a:chExt cx="381000" cy="422094"/>
          </a:xfrm>
        </p:grpSpPr>
        <p:sp>
          <p:nvSpPr>
            <p:cNvPr id="53" name="Oval 52"/>
            <p:cNvSpPr/>
            <p:nvPr/>
          </p:nvSpPr>
          <p:spPr>
            <a:xfrm>
              <a:off x="3962400" y="2458947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962400" y="2438400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55" name="Group 13"/>
          <p:cNvGrpSpPr/>
          <p:nvPr/>
        </p:nvGrpSpPr>
        <p:grpSpPr>
          <a:xfrm>
            <a:off x="5157261" y="2667000"/>
            <a:ext cx="348258" cy="388551"/>
            <a:chOff x="3962400" y="2375342"/>
            <a:chExt cx="381000" cy="444058"/>
          </a:xfrm>
        </p:grpSpPr>
        <p:sp>
          <p:nvSpPr>
            <p:cNvPr id="56" name="Oval 55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962400" y="2375342"/>
              <a:ext cx="381000" cy="42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z</a:t>
              </a:r>
              <a:endParaRPr lang="en-US" b="1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5226913" y="1988748"/>
            <a:ext cx="348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993080" y="2522151"/>
            <a:ext cx="348258" cy="323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4" idx="1"/>
            <a:endCxn id="51" idx="3"/>
          </p:cNvCxnSpPr>
          <p:nvPr/>
        </p:nvCxnSpPr>
        <p:spPr>
          <a:xfrm flipH="1" flipV="1">
            <a:off x="4948307" y="2322766"/>
            <a:ext cx="835819" cy="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21"/>
          <p:cNvCxnSpPr/>
          <p:nvPr/>
        </p:nvCxnSpPr>
        <p:spPr>
          <a:xfrm rot="5400000">
            <a:off x="5522905" y="2464313"/>
            <a:ext cx="396359" cy="452736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51" idx="2"/>
            <a:endCxn id="56" idx="2"/>
          </p:cNvCxnSpPr>
          <p:nvPr/>
        </p:nvCxnSpPr>
        <p:spPr>
          <a:xfrm rot="16200000" flipH="1">
            <a:off x="4775004" y="2506604"/>
            <a:ext cx="381430" cy="383083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425919" y="2572434"/>
            <a:ext cx="348258" cy="323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317528"/>
              </p:ext>
            </p:extLst>
          </p:nvPr>
        </p:nvGraphicFramePr>
        <p:xfrm>
          <a:off x="685800" y="4121496"/>
          <a:ext cx="914400" cy="226060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14400"/>
              </a:tblGrid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y=&amp;t;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x=&amp;r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x=y;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0" indent="173038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y=&amp;s;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" name="Right Arrow 113"/>
          <p:cNvSpPr/>
          <p:nvPr/>
        </p:nvSpPr>
        <p:spPr>
          <a:xfrm>
            <a:off x="3971205" y="5128704"/>
            <a:ext cx="487561" cy="2667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1" name="Group 20"/>
          <p:cNvGrpSpPr/>
          <p:nvPr/>
        </p:nvGrpSpPr>
        <p:grpSpPr>
          <a:xfrm>
            <a:off x="3246230" y="5620435"/>
            <a:ext cx="452735" cy="2403470"/>
            <a:chOff x="4189046" y="2970136"/>
            <a:chExt cx="495301" cy="2746827"/>
          </a:xfrm>
        </p:grpSpPr>
        <p:cxnSp>
          <p:nvCxnSpPr>
            <p:cNvPr id="112" name="Elbow Connector 21"/>
            <p:cNvCxnSpPr>
              <a:stCxn id="106" idx="2"/>
            </p:cNvCxnSpPr>
            <p:nvPr/>
          </p:nvCxnSpPr>
          <p:spPr>
            <a:xfrm rot="5400000">
              <a:off x="4205891" y="5238507"/>
              <a:ext cx="461611" cy="495301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4222271" y="2970136"/>
              <a:ext cx="380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101" name="Group 9"/>
          <p:cNvGrpSpPr/>
          <p:nvPr/>
        </p:nvGrpSpPr>
        <p:grpSpPr>
          <a:xfrm>
            <a:off x="2201465" y="4492752"/>
            <a:ext cx="348258" cy="369331"/>
            <a:chOff x="3962400" y="2373086"/>
            <a:chExt cx="381000" cy="422093"/>
          </a:xfrm>
        </p:grpSpPr>
        <p:sp>
          <p:nvSpPr>
            <p:cNvPr id="102" name="Oval 101"/>
            <p:cNvSpPr/>
            <p:nvPr/>
          </p:nvSpPr>
          <p:spPr>
            <a:xfrm>
              <a:off x="3962400" y="2405743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962400" y="2373086"/>
              <a:ext cx="381000" cy="42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104" name="Group 10"/>
          <p:cNvGrpSpPr/>
          <p:nvPr/>
        </p:nvGrpSpPr>
        <p:grpSpPr>
          <a:xfrm>
            <a:off x="3385542" y="4495800"/>
            <a:ext cx="348258" cy="369332"/>
            <a:chOff x="3962400" y="2438400"/>
            <a:chExt cx="381000" cy="422094"/>
          </a:xfrm>
        </p:grpSpPr>
        <p:sp>
          <p:nvSpPr>
            <p:cNvPr id="105" name="Oval 104"/>
            <p:cNvSpPr/>
            <p:nvPr/>
          </p:nvSpPr>
          <p:spPr>
            <a:xfrm>
              <a:off x="3962400" y="2458947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962400" y="2438400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107" name="Group 13"/>
          <p:cNvGrpSpPr/>
          <p:nvPr/>
        </p:nvGrpSpPr>
        <p:grpSpPr>
          <a:xfrm>
            <a:off x="2852142" y="5299469"/>
            <a:ext cx="348258" cy="381000"/>
            <a:chOff x="3962400" y="2383971"/>
            <a:chExt cx="381000" cy="435429"/>
          </a:xfrm>
        </p:grpSpPr>
        <p:sp>
          <p:nvSpPr>
            <p:cNvPr id="108" name="Oval 107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962400" y="2383971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</a:t>
              </a: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2828329" y="4343400"/>
            <a:ext cx="348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15" name="Straight Arrow Connector 114"/>
          <p:cNvCxnSpPr>
            <a:stCxn id="106" idx="1"/>
            <a:endCxn id="103" idx="3"/>
          </p:cNvCxnSpPr>
          <p:nvPr/>
        </p:nvCxnSpPr>
        <p:spPr>
          <a:xfrm flipH="1" flipV="1">
            <a:off x="2549723" y="4677418"/>
            <a:ext cx="835819" cy="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21"/>
          <p:cNvCxnSpPr>
            <a:stCxn id="105" idx="4"/>
            <a:endCxn id="109" idx="3"/>
          </p:cNvCxnSpPr>
          <p:nvPr/>
        </p:nvCxnSpPr>
        <p:spPr>
          <a:xfrm rot="5400000">
            <a:off x="3061546" y="4986009"/>
            <a:ext cx="636981" cy="359271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"/>
          <p:cNvGrpSpPr/>
          <p:nvPr/>
        </p:nvGrpSpPr>
        <p:grpSpPr>
          <a:xfrm>
            <a:off x="2847285" y="4847154"/>
            <a:ext cx="348258" cy="380999"/>
            <a:chOff x="3962400" y="2383972"/>
            <a:chExt cx="381000" cy="435428"/>
          </a:xfrm>
        </p:grpSpPr>
        <p:sp>
          <p:nvSpPr>
            <p:cNvPr id="133" name="Oval 132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962400" y="2383972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r</a:t>
              </a:r>
            </a:p>
          </p:txBody>
        </p:sp>
      </p:grpSp>
      <p:grpSp>
        <p:nvGrpSpPr>
          <p:cNvPr id="137" name="Group 13"/>
          <p:cNvGrpSpPr/>
          <p:nvPr/>
        </p:nvGrpSpPr>
        <p:grpSpPr>
          <a:xfrm>
            <a:off x="2852142" y="5756669"/>
            <a:ext cx="348258" cy="381000"/>
            <a:chOff x="3962400" y="2383971"/>
            <a:chExt cx="381000" cy="435429"/>
          </a:xfrm>
        </p:grpSpPr>
        <p:sp>
          <p:nvSpPr>
            <p:cNvPr id="138" name="Oval 137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962400" y="2383971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</a:t>
              </a:r>
              <a:endParaRPr lang="en-US" b="1" dirty="0"/>
            </a:p>
          </p:txBody>
        </p:sp>
      </p:grpSp>
      <p:cxnSp>
        <p:nvCxnSpPr>
          <p:cNvPr id="140" name="Elbow Connector 21"/>
          <p:cNvCxnSpPr>
            <a:stCxn id="105" idx="5"/>
            <a:endCxn id="138" idx="6"/>
          </p:cNvCxnSpPr>
          <p:nvPr/>
        </p:nvCxnSpPr>
        <p:spPr>
          <a:xfrm rot="5400000">
            <a:off x="2855275" y="5143458"/>
            <a:ext cx="1172650" cy="482399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3276600" y="5105400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150" name="Elbow Connector 21"/>
          <p:cNvCxnSpPr>
            <a:endCxn id="133" idx="2"/>
          </p:cNvCxnSpPr>
          <p:nvPr/>
        </p:nvCxnSpPr>
        <p:spPr>
          <a:xfrm>
            <a:off x="2375595" y="4847153"/>
            <a:ext cx="471690" cy="214313"/>
          </a:xfrm>
          <a:prstGeom prst="bentConnector3">
            <a:avLst>
              <a:gd name="adj1" fmla="val -1315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2433936" y="4724400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156" name="Group 9"/>
          <p:cNvGrpSpPr/>
          <p:nvPr/>
        </p:nvGrpSpPr>
        <p:grpSpPr>
          <a:xfrm>
            <a:off x="4639865" y="4492752"/>
            <a:ext cx="348258" cy="369331"/>
            <a:chOff x="3962400" y="2373086"/>
            <a:chExt cx="381000" cy="422093"/>
          </a:xfrm>
        </p:grpSpPr>
        <p:sp>
          <p:nvSpPr>
            <p:cNvPr id="176" name="Oval 175"/>
            <p:cNvSpPr/>
            <p:nvPr/>
          </p:nvSpPr>
          <p:spPr>
            <a:xfrm>
              <a:off x="3962400" y="2405743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962400" y="2373086"/>
              <a:ext cx="381000" cy="42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157" name="Group 10"/>
          <p:cNvGrpSpPr/>
          <p:nvPr/>
        </p:nvGrpSpPr>
        <p:grpSpPr>
          <a:xfrm>
            <a:off x="5823942" y="4495800"/>
            <a:ext cx="348258" cy="369332"/>
            <a:chOff x="3962400" y="2438400"/>
            <a:chExt cx="381000" cy="422094"/>
          </a:xfrm>
        </p:grpSpPr>
        <p:sp>
          <p:nvSpPr>
            <p:cNvPr id="174" name="Oval 173"/>
            <p:cNvSpPr/>
            <p:nvPr/>
          </p:nvSpPr>
          <p:spPr>
            <a:xfrm>
              <a:off x="3962400" y="2458947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3962400" y="2438400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158" name="Group 13"/>
          <p:cNvGrpSpPr/>
          <p:nvPr/>
        </p:nvGrpSpPr>
        <p:grpSpPr>
          <a:xfrm>
            <a:off x="5290542" y="5299469"/>
            <a:ext cx="348258" cy="381000"/>
            <a:chOff x="3962400" y="2383971"/>
            <a:chExt cx="381000" cy="435429"/>
          </a:xfrm>
        </p:grpSpPr>
        <p:sp>
          <p:nvSpPr>
            <p:cNvPr id="172" name="Oval 171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3962400" y="2383971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</a:t>
              </a: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5266729" y="4343400"/>
            <a:ext cx="348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60" name="Straight Arrow Connector 159"/>
          <p:cNvCxnSpPr>
            <a:stCxn id="175" idx="1"/>
            <a:endCxn id="177" idx="3"/>
          </p:cNvCxnSpPr>
          <p:nvPr/>
        </p:nvCxnSpPr>
        <p:spPr>
          <a:xfrm flipH="1" flipV="1">
            <a:off x="4988123" y="4677418"/>
            <a:ext cx="835819" cy="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21"/>
          <p:cNvCxnSpPr>
            <a:stCxn id="174" idx="4"/>
            <a:endCxn id="173" idx="3"/>
          </p:cNvCxnSpPr>
          <p:nvPr/>
        </p:nvCxnSpPr>
        <p:spPr>
          <a:xfrm rot="5400000">
            <a:off x="5499946" y="4986009"/>
            <a:ext cx="636981" cy="359271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 13"/>
          <p:cNvGrpSpPr/>
          <p:nvPr/>
        </p:nvGrpSpPr>
        <p:grpSpPr>
          <a:xfrm>
            <a:off x="5285685" y="4847154"/>
            <a:ext cx="348258" cy="380999"/>
            <a:chOff x="3962400" y="2383972"/>
            <a:chExt cx="381000" cy="435428"/>
          </a:xfrm>
        </p:grpSpPr>
        <p:sp>
          <p:nvSpPr>
            <p:cNvPr id="170" name="Oval 169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3962400" y="2383972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r</a:t>
              </a:r>
            </a:p>
          </p:txBody>
        </p:sp>
      </p:grpSp>
      <p:grpSp>
        <p:nvGrpSpPr>
          <p:cNvPr id="163" name="Group 13"/>
          <p:cNvGrpSpPr/>
          <p:nvPr/>
        </p:nvGrpSpPr>
        <p:grpSpPr>
          <a:xfrm>
            <a:off x="5290542" y="5756669"/>
            <a:ext cx="348258" cy="381000"/>
            <a:chOff x="3962400" y="2383971"/>
            <a:chExt cx="381000" cy="435429"/>
          </a:xfrm>
        </p:grpSpPr>
        <p:sp>
          <p:nvSpPr>
            <p:cNvPr id="168" name="Oval 167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3962400" y="2383971"/>
              <a:ext cx="381000" cy="4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</a:t>
              </a:r>
              <a:endParaRPr lang="en-US" b="1" dirty="0"/>
            </a:p>
          </p:txBody>
        </p:sp>
      </p:grpSp>
      <p:cxnSp>
        <p:nvCxnSpPr>
          <p:cNvPr id="164" name="Elbow Connector 21"/>
          <p:cNvCxnSpPr>
            <a:stCxn id="174" idx="5"/>
            <a:endCxn id="168" idx="6"/>
          </p:cNvCxnSpPr>
          <p:nvPr/>
        </p:nvCxnSpPr>
        <p:spPr>
          <a:xfrm rot="5400000">
            <a:off x="5293675" y="5143458"/>
            <a:ext cx="1172650" cy="482399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715000" y="5105400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166" name="Elbow Connector 21"/>
          <p:cNvCxnSpPr>
            <a:endCxn id="170" idx="2"/>
          </p:cNvCxnSpPr>
          <p:nvPr/>
        </p:nvCxnSpPr>
        <p:spPr>
          <a:xfrm>
            <a:off x="4813995" y="4847153"/>
            <a:ext cx="471690" cy="214313"/>
          </a:xfrm>
          <a:prstGeom prst="bentConnector3">
            <a:avLst>
              <a:gd name="adj1" fmla="val -1315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4872336" y="4724400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178" name="Elbow Connector 21"/>
          <p:cNvCxnSpPr>
            <a:stCxn id="176" idx="3"/>
            <a:endCxn id="172" idx="2"/>
          </p:cNvCxnSpPr>
          <p:nvPr/>
        </p:nvCxnSpPr>
        <p:spPr>
          <a:xfrm rot="16200000" flipH="1">
            <a:off x="4636753" y="4859993"/>
            <a:ext cx="707902" cy="599676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5715000" y="5620435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8" name="TextBox 187"/>
          <p:cNvSpPr txBox="1"/>
          <p:nvPr/>
        </p:nvSpPr>
        <p:spPr>
          <a:xfrm>
            <a:off x="4876800" y="5105400"/>
            <a:ext cx="348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91" name="Right Arrow 190"/>
          <p:cNvSpPr/>
          <p:nvPr/>
        </p:nvSpPr>
        <p:spPr>
          <a:xfrm>
            <a:off x="6400800" y="5163235"/>
            <a:ext cx="487561" cy="2667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Group 223"/>
          <p:cNvGrpSpPr/>
          <p:nvPr/>
        </p:nvGrpSpPr>
        <p:grpSpPr>
          <a:xfrm>
            <a:off x="7154465" y="4377931"/>
            <a:ext cx="1532335" cy="1794269"/>
            <a:chOff x="7154465" y="4377931"/>
            <a:chExt cx="1532335" cy="1794269"/>
          </a:xfrm>
        </p:grpSpPr>
        <p:grpSp>
          <p:nvGrpSpPr>
            <p:cNvPr id="192" name="Group 191"/>
            <p:cNvGrpSpPr/>
            <p:nvPr/>
          </p:nvGrpSpPr>
          <p:grpSpPr>
            <a:xfrm>
              <a:off x="7154465" y="4377931"/>
              <a:ext cx="1532335" cy="1794269"/>
              <a:chOff x="4639865" y="4343400"/>
              <a:chExt cx="1532335" cy="1794269"/>
            </a:xfrm>
          </p:grpSpPr>
          <p:grpSp>
            <p:nvGrpSpPr>
              <p:cNvPr id="193" name="Group 192"/>
              <p:cNvGrpSpPr/>
              <p:nvPr/>
            </p:nvGrpSpPr>
            <p:grpSpPr>
              <a:xfrm>
                <a:off x="4639865" y="4343400"/>
                <a:ext cx="1532335" cy="1794269"/>
                <a:chOff x="2201465" y="4343400"/>
                <a:chExt cx="1532335" cy="1794269"/>
              </a:xfrm>
            </p:grpSpPr>
            <p:grpSp>
              <p:nvGrpSpPr>
                <p:cNvPr id="197" name="Group 9"/>
                <p:cNvGrpSpPr/>
                <p:nvPr/>
              </p:nvGrpSpPr>
              <p:grpSpPr>
                <a:xfrm>
                  <a:off x="2201465" y="4492752"/>
                  <a:ext cx="348258" cy="369331"/>
                  <a:chOff x="3962400" y="2373086"/>
                  <a:chExt cx="381000" cy="422093"/>
                </a:xfrm>
              </p:grpSpPr>
              <p:sp>
                <p:nvSpPr>
                  <p:cNvPr id="217" name="Oval 216"/>
                  <p:cNvSpPr/>
                  <p:nvPr/>
                </p:nvSpPr>
                <p:spPr>
                  <a:xfrm>
                    <a:off x="3962400" y="2405743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3962400" y="2373086"/>
                    <a:ext cx="381000" cy="4220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/>
                      <a:t>x</a:t>
                    </a:r>
                  </a:p>
                </p:txBody>
              </p:sp>
            </p:grpSp>
            <p:grpSp>
              <p:nvGrpSpPr>
                <p:cNvPr id="198" name="Group 10"/>
                <p:cNvGrpSpPr/>
                <p:nvPr/>
              </p:nvGrpSpPr>
              <p:grpSpPr>
                <a:xfrm>
                  <a:off x="3385542" y="4495800"/>
                  <a:ext cx="348258" cy="369332"/>
                  <a:chOff x="3962400" y="2438400"/>
                  <a:chExt cx="381000" cy="422094"/>
                </a:xfrm>
              </p:grpSpPr>
              <p:sp>
                <p:nvSpPr>
                  <p:cNvPr id="215" name="Oval 214"/>
                  <p:cNvSpPr/>
                  <p:nvPr/>
                </p:nvSpPr>
                <p:spPr>
                  <a:xfrm>
                    <a:off x="3962400" y="2458947"/>
                    <a:ext cx="381000" cy="381000"/>
                  </a:xfrm>
                  <a:prstGeom prst="ellipse">
                    <a:avLst/>
                  </a:prstGeom>
                  <a:solidFill>
                    <a:schemeClr val="bg1">
                      <a:alpha val="51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dirty="0"/>
                  </a:p>
                </p:txBody>
              </p:sp>
              <p:sp>
                <p:nvSpPr>
                  <p:cNvPr id="216" name="TextBox 215"/>
                  <p:cNvSpPr txBox="1"/>
                  <p:nvPr/>
                </p:nvSpPr>
                <p:spPr>
                  <a:xfrm>
                    <a:off x="3962400" y="2438400"/>
                    <a:ext cx="381000" cy="4220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/>
                      <a:t>y</a:t>
                    </a:r>
                  </a:p>
                </p:txBody>
              </p:sp>
            </p:grpSp>
            <p:grpSp>
              <p:nvGrpSpPr>
                <p:cNvPr id="199" name="Group 13"/>
                <p:cNvGrpSpPr/>
                <p:nvPr/>
              </p:nvGrpSpPr>
              <p:grpSpPr>
                <a:xfrm>
                  <a:off x="2852142" y="5299469"/>
                  <a:ext cx="348258" cy="381000"/>
                  <a:chOff x="3962400" y="2383971"/>
                  <a:chExt cx="381000" cy="435429"/>
                </a:xfrm>
              </p:grpSpPr>
              <p:sp>
                <p:nvSpPr>
                  <p:cNvPr id="213" name="Oval 212"/>
                  <p:cNvSpPr/>
                  <p:nvPr/>
                </p:nvSpPr>
                <p:spPr>
                  <a:xfrm>
                    <a:off x="3962400" y="2438400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4" name="TextBox 213"/>
                  <p:cNvSpPr txBox="1"/>
                  <p:nvPr/>
                </p:nvSpPr>
                <p:spPr>
                  <a:xfrm>
                    <a:off x="3962400" y="2383971"/>
                    <a:ext cx="381000" cy="4220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/>
                      <a:t>s</a:t>
                    </a:r>
                  </a:p>
                </p:txBody>
              </p:sp>
            </p:grpSp>
            <p:sp>
              <p:nvSpPr>
                <p:cNvPr id="200" name="TextBox 199"/>
                <p:cNvSpPr txBox="1"/>
                <p:nvPr/>
              </p:nvSpPr>
              <p:spPr>
                <a:xfrm>
                  <a:off x="2828329" y="4343400"/>
                  <a:ext cx="348258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cxnSp>
              <p:nvCxnSpPr>
                <p:cNvPr id="201" name="Straight Arrow Connector 200"/>
                <p:cNvCxnSpPr>
                  <a:stCxn id="216" idx="1"/>
                  <a:endCxn id="218" idx="3"/>
                </p:cNvCxnSpPr>
                <p:nvPr/>
              </p:nvCxnSpPr>
              <p:spPr>
                <a:xfrm flipH="1" flipV="1">
                  <a:off x="2549723" y="4677418"/>
                  <a:ext cx="835819" cy="304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Elbow Connector 21"/>
                <p:cNvCxnSpPr>
                  <a:stCxn id="215" idx="4"/>
                  <a:endCxn id="214" idx="3"/>
                </p:cNvCxnSpPr>
                <p:nvPr/>
              </p:nvCxnSpPr>
              <p:spPr>
                <a:xfrm rot="5400000">
                  <a:off x="3061546" y="4986009"/>
                  <a:ext cx="636981" cy="359271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3" name="Group 13"/>
                <p:cNvGrpSpPr/>
                <p:nvPr/>
              </p:nvGrpSpPr>
              <p:grpSpPr>
                <a:xfrm>
                  <a:off x="2847285" y="4847154"/>
                  <a:ext cx="348258" cy="380999"/>
                  <a:chOff x="3962400" y="2383972"/>
                  <a:chExt cx="381000" cy="435428"/>
                </a:xfrm>
              </p:grpSpPr>
              <p:sp>
                <p:nvSpPr>
                  <p:cNvPr id="211" name="Oval 210"/>
                  <p:cNvSpPr/>
                  <p:nvPr/>
                </p:nvSpPr>
                <p:spPr>
                  <a:xfrm>
                    <a:off x="3962400" y="2438400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3962400" y="2383972"/>
                    <a:ext cx="381000" cy="4220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/>
                      <a:t>r</a:t>
                    </a:r>
                  </a:p>
                </p:txBody>
              </p:sp>
            </p:grpSp>
            <p:grpSp>
              <p:nvGrpSpPr>
                <p:cNvPr id="204" name="Group 13"/>
                <p:cNvGrpSpPr/>
                <p:nvPr/>
              </p:nvGrpSpPr>
              <p:grpSpPr>
                <a:xfrm>
                  <a:off x="2852142" y="5756669"/>
                  <a:ext cx="348258" cy="381000"/>
                  <a:chOff x="3962400" y="2383971"/>
                  <a:chExt cx="381000" cy="435429"/>
                </a:xfrm>
              </p:grpSpPr>
              <p:sp>
                <p:nvSpPr>
                  <p:cNvPr id="209" name="Oval 208"/>
                  <p:cNvSpPr/>
                  <p:nvPr/>
                </p:nvSpPr>
                <p:spPr>
                  <a:xfrm>
                    <a:off x="3962400" y="2438400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0" name="TextBox 209"/>
                  <p:cNvSpPr txBox="1"/>
                  <p:nvPr/>
                </p:nvSpPr>
                <p:spPr>
                  <a:xfrm>
                    <a:off x="3962400" y="2383971"/>
                    <a:ext cx="381000" cy="4220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 smtClean="0"/>
                      <a:t>t</a:t>
                    </a:r>
                    <a:endParaRPr lang="en-US" b="1" dirty="0"/>
                  </a:p>
                </p:txBody>
              </p:sp>
            </p:grpSp>
            <p:cxnSp>
              <p:nvCxnSpPr>
                <p:cNvPr id="205" name="Elbow Connector 21"/>
                <p:cNvCxnSpPr>
                  <a:stCxn id="215" idx="5"/>
                  <a:endCxn id="209" idx="6"/>
                </p:cNvCxnSpPr>
                <p:nvPr/>
              </p:nvCxnSpPr>
              <p:spPr>
                <a:xfrm rot="5400000">
                  <a:off x="2855275" y="5143458"/>
                  <a:ext cx="1172650" cy="482399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6" name="TextBox 205"/>
                <p:cNvSpPr txBox="1"/>
                <p:nvPr/>
              </p:nvSpPr>
              <p:spPr>
                <a:xfrm>
                  <a:off x="3276600" y="5105400"/>
                  <a:ext cx="348256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cxnSp>
              <p:nvCxnSpPr>
                <p:cNvPr id="207" name="Elbow Connector 21"/>
                <p:cNvCxnSpPr>
                  <a:endCxn id="211" idx="2"/>
                </p:cNvCxnSpPr>
                <p:nvPr/>
              </p:nvCxnSpPr>
              <p:spPr>
                <a:xfrm>
                  <a:off x="2375595" y="4847153"/>
                  <a:ext cx="471690" cy="214313"/>
                </a:xfrm>
                <a:prstGeom prst="bentConnector3">
                  <a:avLst>
                    <a:gd name="adj1" fmla="val -1315"/>
                  </a:avLst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8" name="TextBox 207"/>
                <p:cNvSpPr txBox="1"/>
                <p:nvPr/>
              </p:nvSpPr>
              <p:spPr>
                <a:xfrm>
                  <a:off x="2433936" y="4724400"/>
                  <a:ext cx="348256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  <p:cxnSp>
            <p:nvCxnSpPr>
              <p:cNvPr id="194" name="Elbow Connector 21"/>
              <p:cNvCxnSpPr>
                <a:stCxn id="217" idx="3"/>
                <a:endCxn id="213" idx="2"/>
              </p:cNvCxnSpPr>
              <p:nvPr/>
            </p:nvCxnSpPr>
            <p:spPr>
              <a:xfrm rot="16200000" flipH="1">
                <a:off x="4636753" y="4859993"/>
                <a:ext cx="707902" cy="599676"/>
              </a:xfrm>
              <a:prstGeom prst="bentConnector2">
                <a:avLst/>
              </a:prstGeom>
              <a:ln w="158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TextBox 194"/>
              <p:cNvSpPr txBox="1"/>
              <p:nvPr/>
            </p:nvSpPr>
            <p:spPr>
              <a:xfrm>
                <a:off x="5715000" y="5620435"/>
                <a:ext cx="348256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4876800" y="5105400"/>
                <a:ext cx="348256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</p:grpSp>
        <p:cxnSp>
          <p:nvCxnSpPr>
            <p:cNvPr id="219" name="Elbow Connector 21"/>
            <p:cNvCxnSpPr>
              <a:endCxn id="209" idx="2"/>
            </p:cNvCxnSpPr>
            <p:nvPr/>
          </p:nvCxnSpPr>
          <p:spPr>
            <a:xfrm rot="16200000" flipH="1">
              <a:off x="6943389" y="5143760"/>
              <a:ext cx="1123830" cy="599676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TextBox 225"/>
            <p:cNvSpPr txBox="1"/>
            <p:nvPr/>
          </p:nvSpPr>
          <p:spPr>
            <a:xfrm>
              <a:off x="7391400" y="5696635"/>
              <a:ext cx="34825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 tmFilter="0, 0; .2, .5; .8, .5; 1, 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500" autoRev="1" fill="hold"/>
                                        <p:tgtEl>
                                          <p:spTgt spid="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 tmFilter="0, 0; .2, .5; .8, .5; 1, 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autoRev="1" fill="hold"/>
                                        <p:tgtEl>
                                          <p:spTgt spid="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50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 tmFilter="0, 0; .2, .5; .8, .5; 1, 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500" autoRev="1" fill="hold"/>
                                        <p:tgtEl>
                                          <p:spTgt spid="1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 tmFilter="0, 0; .2, .5; .8, .5; 1, 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500" autoRev="1" fill="hold"/>
                                        <p:tgtEl>
                                          <p:spTgt spid="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50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0" grpId="0"/>
      <p:bldP spid="149" grpId="0"/>
      <p:bldP spid="153" grpId="0"/>
      <p:bldP spid="159" grpId="0"/>
      <p:bldP spid="165" grpId="0"/>
      <p:bldP spid="167" grpId="0"/>
      <p:bldP spid="187" grpId="0"/>
      <p:bldP spid="188" grpId="0"/>
      <p:bldP spid="1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Graph rewrite rules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16280"/>
              </p:ext>
            </p:extLst>
          </p:nvPr>
        </p:nvGraphicFramePr>
        <p:xfrm>
          <a:off x="1143000" y="1066800"/>
          <a:ext cx="7181851" cy="1524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838260"/>
                <a:gridCol w="4440513"/>
                <a:gridCol w="1903078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RULE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ENSURES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copy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5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533673"/>
              </p:ext>
            </p:extLst>
          </p:nvPr>
        </p:nvGraphicFramePr>
        <p:xfrm>
          <a:off x="6781800" y="1787128"/>
          <a:ext cx="1295400" cy="25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2" name="Equation" r:id="rId4" imgW="1002960" imgH="203040" progId="Equation.3">
                  <p:embed/>
                </p:oleObj>
              </mc:Choice>
              <mc:Fallback>
                <p:oleObj name="Equation" r:id="rId4" imgW="100296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787128"/>
                        <a:ext cx="1295400" cy="2590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674348"/>
              </p:ext>
            </p:extLst>
          </p:nvPr>
        </p:nvGraphicFramePr>
        <p:xfrm>
          <a:off x="1200149" y="2743200"/>
          <a:ext cx="6038851" cy="1143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704850"/>
                <a:gridCol w="3200400"/>
                <a:gridCol w="2133601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load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53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109259"/>
              </p:ext>
            </p:extLst>
          </p:nvPr>
        </p:nvGraphicFramePr>
        <p:xfrm>
          <a:off x="6705600" y="3015734"/>
          <a:ext cx="1378379" cy="593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3" name="Equation" r:id="rId6" imgW="990360" imgH="431640" progId="Equation.3">
                  <p:embed/>
                </p:oleObj>
              </mc:Choice>
              <mc:Fallback>
                <p:oleObj name="Equation" r:id="rId6" imgW="99036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015734"/>
                        <a:ext cx="1378379" cy="5932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1874"/>
              </p:ext>
            </p:extLst>
          </p:nvPr>
        </p:nvGraphicFramePr>
        <p:xfrm>
          <a:off x="1066800" y="3962400"/>
          <a:ext cx="6038851" cy="2286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990600"/>
                <a:gridCol w="2914650"/>
                <a:gridCol w="2133601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store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addPtr</a:t>
                      </a:r>
                      <a:endParaRPr lang="en-US" sz="16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905017"/>
              </p:ext>
            </p:extLst>
          </p:nvPr>
        </p:nvGraphicFramePr>
        <p:xfrm>
          <a:off x="6705600" y="4294832"/>
          <a:ext cx="1295400" cy="5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4" name="Equation" r:id="rId8" imgW="990360" imgH="431640" progId="Equation.3">
                  <p:embed/>
                </p:oleObj>
              </mc:Choice>
              <mc:Fallback>
                <p:oleObj name="Equation" r:id="rId8" imgW="99036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294832"/>
                        <a:ext cx="1295400" cy="557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3" name="Group 9"/>
          <p:cNvGrpSpPr/>
          <p:nvPr/>
        </p:nvGrpSpPr>
        <p:grpSpPr>
          <a:xfrm>
            <a:off x="3429000" y="1600200"/>
            <a:ext cx="381000" cy="381000"/>
            <a:chOff x="3962400" y="2438400"/>
            <a:chExt cx="381000" cy="381000"/>
          </a:xfrm>
        </p:grpSpPr>
        <p:sp>
          <p:nvSpPr>
            <p:cNvPr id="14" name="Oval 13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16" name="Group 10"/>
          <p:cNvGrpSpPr/>
          <p:nvPr/>
        </p:nvGrpSpPr>
        <p:grpSpPr>
          <a:xfrm>
            <a:off x="4724400" y="1600200"/>
            <a:ext cx="381000" cy="381000"/>
            <a:chOff x="3962400" y="2438400"/>
            <a:chExt cx="381000" cy="381000"/>
          </a:xfrm>
        </p:grpSpPr>
        <p:sp>
          <p:nvSpPr>
            <p:cNvPr id="18" name="Oval 17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20" name="Group 13"/>
          <p:cNvGrpSpPr/>
          <p:nvPr/>
        </p:nvGrpSpPr>
        <p:grpSpPr>
          <a:xfrm>
            <a:off x="4038600" y="2221468"/>
            <a:ext cx="381000" cy="381000"/>
            <a:chOff x="3962400" y="2438400"/>
            <a:chExt cx="381000" cy="381000"/>
          </a:xfrm>
        </p:grpSpPr>
        <p:sp>
          <p:nvSpPr>
            <p:cNvPr id="21" name="Oval 20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z</a:t>
              </a:r>
              <a:endParaRPr lang="en-US" b="1" dirty="0"/>
            </a:p>
          </p:txBody>
        </p:sp>
      </p:grpSp>
      <p:grpSp>
        <p:nvGrpSpPr>
          <p:cNvPr id="23" name="Group 20"/>
          <p:cNvGrpSpPr/>
          <p:nvPr/>
        </p:nvGrpSpPr>
        <p:grpSpPr>
          <a:xfrm>
            <a:off x="4419600" y="1969532"/>
            <a:ext cx="901513" cy="442436"/>
            <a:chOff x="5220261" y="2796064"/>
            <a:chExt cx="901513" cy="442436"/>
          </a:xfrm>
        </p:grpSpPr>
        <p:cxnSp>
          <p:nvCxnSpPr>
            <p:cNvPr id="24" name="Elbow Connector 21"/>
            <p:cNvCxnSpPr>
              <a:stCxn id="19" idx="2"/>
              <a:endCxn id="21" idx="6"/>
            </p:cNvCxnSpPr>
            <p:nvPr/>
          </p:nvCxnSpPr>
          <p:spPr>
            <a:xfrm rot="5400000">
              <a:off x="5246693" y="2769632"/>
              <a:ext cx="442436" cy="495300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740774" y="2819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cxnSp>
        <p:nvCxnSpPr>
          <p:cNvPr id="26" name="Elbow Connector 21"/>
          <p:cNvCxnSpPr>
            <a:stCxn id="14" idx="4"/>
            <a:endCxn id="21" idx="2"/>
          </p:cNvCxnSpPr>
          <p:nvPr/>
        </p:nvCxnSpPr>
        <p:spPr>
          <a:xfrm rot="16200000" flipH="1">
            <a:off x="3613666" y="1987034"/>
            <a:ext cx="430768" cy="419100"/>
          </a:xfrm>
          <a:prstGeom prst="bentConnector2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76600" y="200453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76600" y="2678668"/>
            <a:ext cx="2057400" cy="1219200"/>
            <a:chOff x="1676400" y="2209800"/>
            <a:chExt cx="2057400" cy="1219200"/>
          </a:xfrm>
        </p:grpSpPr>
        <p:grpSp>
          <p:nvGrpSpPr>
            <p:cNvPr id="29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32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33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1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34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z</a:t>
                  </a:r>
                </a:p>
              </p:txBody>
            </p:sp>
          </p:grpSp>
          <p:grpSp>
            <p:nvGrpSpPr>
              <p:cNvPr id="35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39" name="Elbow Connector 38"/>
                <p:cNvCxnSpPr>
                  <a:stCxn id="44" idx="1"/>
                  <a:endCxn id="46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3962400" y="22860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l</a:t>
                  </a:r>
                  <a:endParaRPr lang="en-US" dirty="0"/>
                </a:p>
              </p:txBody>
            </p:sp>
          </p:grpSp>
          <p:grpSp>
            <p:nvGrpSpPr>
              <p:cNvPr id="36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37" name="Elbow Connector 21"/>
                <p:cNvCxnSpPr>
                  <a:stCxn id="44" idx="2"/>
                  <a:endCxn id="42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TextBox 37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</p:grpSp>
        <p:cxnSp>
          <p:nvCxnSpPr>
            <p:cNvPr id="30" name="Elbow Connector 21"/>
            <p:cNvCxnSpPr>
              <a:stCxn id="45" idx="4"/>
              <a:endCxn id="41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676400" y="2831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276600" y="3886200"/>
            <a:ext cx="2057400" cy="1219200"/>
            <a:chOff x="1676400" y="2209800"/>
            <a:chExt cx="2057400" cy="1219200"/>
          </a:xfrm>
        </p:grpSpPr>
        <p:grpSp>
          <p:nvGrpSpPr>
            <p:cNvPr id="48" name="Group 4"/>
            <p:cNvGrpSpPr/>
            <p:nvPr/>
          </p:nvGrpSpPr>
          <p:grpSpPr>
            <a:xfrm>
              <a:off x="1828800" y="2209800"/>
              <a:ext cx="1905000" cy="1219200"/>
              <a:chOff x="3276600" y="2286000"/>
              <a:chExt cx="1905000" cy="1219200"/>
            </a:xfrm>
          </p:grpSpPr>
          <p:grpSp>
            <p:nvGrpSpPr>
              <p:cNvPr id="51" name="Group 9"/>
              <p:cNvGrpSpPr/>
              <p:nvPr/>
            </p:nvGrpSpPr>
            <p:grpSpPr>
              <a:xfrm>
                <a:off x="32766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64" name="Oval 63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x</a:t>
                  </a:r>
                </a:p>
              </p:txBody>
            </p:sp>
          </p:grpSp>
          <p:grpSp>
            <p:nvGrpSpPr>
              <p:cNvPr id="52" name="Group 10"/>
              <p:cNvGrpSpPr/>
              <p:nvPr/>
            </p:nvGrpSpPr>
            <p:grpSpPr>
              <a:xfrm>
                <a:off x="4572000" y="2438400"/>
                <a:ext cx="381000" cy="381000"/>
                <a:chOff x="3962400" y="2438400"/>
                <a:chExt cx="381000" cy="381000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rgbClr val="FF0000">
                    <a:alpha val="51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y</a:t>
                  </a:r>
                </a:p>
              </p:txBody>
            </p:sp>
          </p:grpSp>
          <p:grpSp>
            <p:nvGrpSpPr>
              <p:cNvPr id="53" name="Group 13"/>
              <p:cNvGrpSpPr/>
              <p:nvPr/>
            </p:nvGrpSpPr>
            <p:grpSpPr>
              <a:xfrm>
                <a:off x="3886200" y="3124200"/>
                <a:ext cx="381000" cy="381000"/>
                <a:chOff x="3962400" y="2438400"/>
                <a:chExt cx="381000" cy="381000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3962400" y="2438400"/>
                  <a:ext cx="381000" cy="381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3962400" y="2438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/>
                    <a:t>z</a:t>
                  </a:r>
                </a:p>
              </p:txBody>
            </p:sp>
          </p:grpSp>
          <p:grpSp>
            <p:nvGrpSpPr>
              <p:cNvPr id="54" name="Group 19"/>
              <p:cNvGrpSpPr/>
              <p:nvPr/>
            </p:nvGrpSpPr>
            <p:grpSpPr>
              <a:xfrm>
                <a:off x="3657600" y="2286000"/>
                <a:ext cx="914400" cy="369332"/>
                <a:chOff x="3657600" y="2286000"/>
                <a:chExt cx="914400" cy="369332"/>
              </a:xfrm>
            </p:grpSpPr>
            <p:cxnSp>
              <p:nvCxnSpPr>
                <p:cNvPr id="58" name="Elbow Connector 57"/>
                <p:cNvCxnSpPr>
                  <a:stCxn id="63" idx="1"/>
                  <a:endCxn id="65" idx="3"/>
                </p:cNvCxnSpPr>
                <p:nvPr/>
              </p:nvCxnSpPr>
              <p:spPr>
                <a:xfrm rot="10800000">
                  <a:off x="3657600" y="2623066"/>
                  <a:ext cx="914400" cy="1588"/>
                </a:xfrm>
                <a:prstGeom prst="bentConnector3">
                  <a:avLst>
                    <a:gd name="adj1" fmla="val 50000"/>
                  </a:avLst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TextBox 58"/>
                <p:cNvSpPr txBox="1"/>
                <p:nvPr/>
              </p:nvSpPr>
              <p:spPr>
                <a:xfrm>
                  <a:off x="3962400" y="22860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</p:grpSp>
          <p:grpSp>
            <p:nvGrpSpPr>
              <p:cNvPr id="55" name="Group 20"/>
              <p:cNvGrpSpPr/>
              <p:nvPr/>
            </p:nvGrpSpPr>
            <p:grpSpPr>
              <a:xfrm>
                <a:off x="4267200" y="2807732"/>
                <a:ext cx="914400" cy="501134"/>
                <a:chOff x="4114800" y="2655332"/>
                <a:chExt cx="914400" cy="501134"/>
              </a:xfrm>
            </p:grpSpPr>
            <p:cxnSp>
              <p:nvCxnSpPr>
                <p:cNvPr id="56" name="Elbow Connector 21"/>
                <p:cNvCxnSpPr>
                  <a:stCxn id="63" idx="2"/>
                  <a:endCxn id="61" idx="3"/>
                </p:cNvCxnSpPr>
                <p:nvPr/>
              </p:nvCxnSpPr>
              <p:spPr>
                <a:xfrm rot="5400000">
                  <a:off x="4111883" y="2658249"/>
                  <a:ext cx="501134" cy="495300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TextBox 56"/>
                <p:cNvSpPr txBox="1"/>
                <p:nvPr/>
              </p:nvSpPr>
              <p:spPr>
                <a:xfrm>
                  <a:off x="4648200" y="27432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</a:t>
                  </a:r>
                  <a:endParaRPr lang="en-US" dirty="0"/>
                </a:p>
              </p:txBody>
            </p:sp>
          </p:grpSp>
        </p:grpSp>
        <p:cxnSp>
          <p:nvCxnSpPr>
            <p:cNvPr id="49" name="Elbow Connector 21"/>
            <p:cNvCxnSpPr>
              <a:stCxn id="64" idx="4"/>
              <a:endCxn id="60" idx="2"/>
            </p:cNvCxnSpPr>
            <p:nvPr/>
          </p:nvCxnSpPr>
          <p:spPr>
            <a:xfrm rot="16200000" flipH="1">
              <a:off x="1981200" y="2781300"/>
              <a:ext cx="495300" cy="419100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676400" y="2831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097991" y="142855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9" name="Straight Arrow Connector 8"/>
          <p:cNvCxnSpPr>
            <a:stCxn id="19" idx="1"/>
            <a:endCxn id="15" idx="3"/>
          </p:cNvCxnSpPr>
          <p:nvPr/>
        </p:nvCxnSpPr>
        <p:spPr>
          <a:xfrm flipH="1">
            <a:off x="3810000" y="1784866"/>
            <a:ext cx="914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3276600" y="5257800"/>
            <a:ext cx="2057400" cy="1219200"/>
            <a:chOff x="3276600" y="5257800"/>
            <a:chExt cx="2057400" cy="1219200"/>
          </a:xfrm>
        </p:grpSpPr>
        <p:grpSp>
          <p:nvGrpSpPr>
            <p:cNvPr id="76" name="Group 9"/>
            <p:cNvGrpSpPr/>
            <p:nvPr/>
          </p:nvGrpSpPr>
          <p:grpSpPr>
            <a:xfrm>
              <a:off x="3429000" y="5410200"/>
              <a:ext cx="381000" cy="381000"/>
              <a:chOff x="3962400" y="2438400"/>
              <a:chExt cx="381000" cy="381000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x</a:t>
                </a:r>
              </a:p>
            </p:txBody>
          </p:sp>
        </p:grpSp>
        <p:grpSp>
          <p:nvGrpSpPr>
            <p:cNvPr id="77" name="Group 10"/>
            <p:cNvGrpSpPr/>
            <p:nvPr/>
          </p:nvGrpSpPr>
          <p:grpSpPr>
            <a:xfrm>
              <a:off x="4724400" y="5410200"/>
              <a:ext cx="381000" cy="381000"/>
              <a:chOff x="3962400" y="2438400"/>
              <a:chExt cx="381000" cy="38100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rgbClr val="FF0000">
                  <a:alpha val="5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y</a:t>
                </a:r>
              </a:p>
            </p:txBody>
          </p:sp>
        </p:grpSp>
        <p:grpSp>
          <p:nvGrpSpPr>
            <p:cNvPr id="78" name="Group 13"/>
            <p:cNvGrpSpPr/>
            <p:nvPr/>
          </p:nvGrpSpPr>
          <p:grpSpPr>
            <a:xfrm>
              <a:off x="4724400" y="6096000"/>
              <a:ext cx="381000" cy="381000"/>
              <a:chOff x="3962400" y="2438400"/>
              <a:chExt cx="381000" cy="381000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962400" y="24384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z</a:t>
                </a:r>
              </a:p>
            </p:txBody>
          </p:sp>
        </p:grpSp>
        <p:grpSp>
          <p:nvGrpSpPr>
            <p:cNvPr id="79" name="Group 19"/>
            <p:cNvGrpSpPr/>
            <p:nvPr/>
          </p:nvGrpSpPr>
          <p:grpSpPr>
            <a:xfrm>
              <a:off x="3810000" y="5257800"/>
              <a:ext cx="914400" cy="369332"/>
              <a:chOff x="3657600" y="2286000"/>
              <a:chExt cx="914400" cy="369332"/>
            </a:xfrm>
          </p:grpSpPr>
          <p:cxnSp>
            <p:nvCxnSpPr>
              <p:cNvPr id="83" name="Elbow Connector 82"/>
              <p:cNvCxnSpPr>
                <a:stCxn id="88" idx="1"/>
                <a:endCxn id="90" idx="3"/>
              </p:cNvCxnSpPr>
              <p:nvPr/>
            </p:nvCxnSpPr>
            <p:spPr>
              <a:xfrm rot="10800000">
                <a:off x="3657600" y="2623066"/>
                <a:ext cx="914400" cy="1588"/>
              </a:xfrm>
              <a:prstGeom prst="bentConnector3">
                <a:avLst>
                  <a:gd name="adj1" fmla="val 50000"/>
                </a:avLst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TextBox 83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a</a:t>
                </a:r>
                <a:r>
                  <a:rPr lang="en-US" dirty="0" err="1" smtClean="0"/>
                  <a:t>,o</a:t>
                </a:r>
                <a:endParaRPr lang="en-US" dirty="0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49530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87" idx="4"/>
              <a:endCxn id="86" idx="0"/>
            </p:cNvCxnSpPr>
            <p:nvPr/>
          </p:nvCxnSpPr>
          <p:spPr>
            <a:xfrm>
              <a:off x="4914900" y="5791200"/>
              <a:ext cx="0" cy="3048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13"/>
            <p:cNvGrpSpPr/>
            <p:nvPr/>
          </p:nvGrpSpPr>
          <p:grpSpPr>
            <a:xfrm>
              <a:off x="3352800" y="6089904"/>
              <a:ext cx="552450" cy="387096"/>
              <a:chOff x="3886200" y="2432304"/>
              <a:chExt cx="552450" cy="387096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3962400" y="24384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3886200" y="2432304"/>
                <a:ext cx="552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/>
                  <a:t>z</a:t>
                </a:r>
                <a:r>
                  <a:rPr lang="en-US" sz="1400" b="1" dirty="0" err="1" smtClean="0"/>
                  <a:t>+</a:t>
                </a:r>
                <a:r>
                  <a:rPr lang="en-US" b="1" dirty="0" err="1" smtClean="0"/>
                  <a:t>o</a:t>
                </a:r>
                <a:endParaRPr lang="en-US" b="1" dirty="0"/>
              </a:p>
            </p:txBody>
          </p:sp>
        </p:grpSp>
        <p:cxnSp>
          <p:nvCxnSpPr>
            <p:cNvPr id="93" name="Straight Arrow Connector 92"/>
            <p:cNvCxnSpPr>
              <a:stCxn id="89" idx="4"/>
              <a:endCxn id="98" idx="0"/>
            </p:cNvCxnSpPr>
            <p:nvPr/>
          </p:nvCxnSpPr>
          <p:spPr>
            <a:xfrm>
              <a:off x="3619500" y="5791200"/>
              <a:ext cx="9525" cy="298704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276600" y="5715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338721"/>
              </p:ext>
            </p:extLst>
          </p:nvPr>
        </p:nvGraphicFramePr>
        <p:xfrm>
          <a:off x="6323013" y="5718175"/>
          <a:ext cx="221297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5" name="Equation" r:id="rId10" imgW="1714320" imgH="203040" progId="Equation.3">
                  <p:embed/>
                </p:oleObj>
              </mc:Choice>
              <mc:Fallback>
                <p:oleObj name="Equation" r:id="rId10" imgW="171432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013" y="5718175"/>
                        <a:ext cx="2212975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Parallelization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b="1" dirty="0" smtClean="0"/>
              <a:t>All rules can proceed in parallel</a:t>
            </a:r>
          </a:p>
          <a:p>
            <a:endParaRPr lang="en-US" sz="2800" b="1" dirty="0" smtClean="0"/>
          </a:p>
          <a:p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Requires atomic edge additions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nforced by data structure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9"/>
          <p:cNvGrpSpPr/>
          <p:nvPr/>
        </p:nvGrpSpPr>
        <p:grpSpPr>
          <a:xfrm>
            <a:off x="4076700" y="2286000"/>
            <a:ext cx="381000" cy="381000"/>
            <a:chOff x="3962400" y="2438400"/>
            <a:chExt cx="381000" cy="381000"/>
          </a:xfrm>
        </p:grpSpPr>
        <p:sp>
          <p:nvSpPr>
            <p:cNvPr id="20" name="Oval 19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x</a:t>
              </a:r>
            </a:p>
          </p:txBody>
        </p:sp>
      </p:grpSp>
      <p:grpSp>
        <p:nvGrpSpPr>
          <p:cNvPr id="8" name="Group 10"/>
          <p:cNvGrpSpPr/>
          <p:nvPr/>
        </p:nvGrpSpPr>
        <p:grpSpPr>
          <a:xfrm>
            <a:off x="5257800" y="2286000"/>
            <a:ext cx="381000" cy="381000"/>
            <a:chOff x="3962400" y="2438400"/>
            <a:chExt cx="381000" cy="381000"/>
          </a:xfrm>
        </p:grpSpPr>
        <p:sp>
          <p:nvSpPr>
            <p:cNvPr id="18" name="Oval 17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</a:t>
              </a:r>
            </a:p>
          </p:txBody>
        </p:sp>
      </p:grpSp>
      <p:grpSp>
        <p:nvGrpSpPr>
          <p:cNvPr id="9" name="Group 13"/>
          <p:cNvGrpSpPr/>
          <p:nvPr/>
        </p:nvGrpSpPr>
        <p:grpSpPr>
          <a:xfrm>
            <a:off x="4686300" y="2971800"/>
            <a:ext cx="381000" cy="381000"/>
            <a:chOff x="3962400" y="2438400"/>
            <a:chExt cx="381000" cy="381000"/>
          </a:xfrm>
        </p:grpSpPr>
        <p:sp>
          <p:nvSpPr>
            <p:cNvPr id="16" name="Oval 15"/>
            <p:cNvSpPr/>
            <p:nvPr/>
          </p:nvSpPr>
          <p:spPr>
            <a:xfrm>
              <a:off x="3962400" y="24384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62400" y="2438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z</a:t>
              </a:r>
              <a:endParaRPr lang="en-US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762500" y="2133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pSp>
        <p:nvGrpSpPr>
          <p:cNvPr id="11" name="Group 20"/>
          <p:cNvGrpSpPr/>
          <p:nvPr/>
        </p:nvGrpSpPr>
        <p:grpSpPr>
          <a:xfrm>
            <a:off x="5067300" y="2655332"/>
            <a:ext cx="914400" cy="501134"/>
            <a:chOff x="4114800" y="2655332"/>
            <a:chExt cx="914400" cy="501134"/>
          </a:xfrm>
        </p:grpSpPr>
        <p:cxnSp>
          <p:nvCxnSpPr>
            <p:cNvPr id="12" name="Elbow Connector 21"/>
            <p:cNvCxnSpPr>
              <a:stCxn id="19" idx="2"/>
              <a:endCxn id="17" idx="3"/>
            </p:cNvCxnSpPr>
            <p:nvPr/>
          </p:nvCxnSpPr>
          <p:spPr>
            <a:xfrm rot="5400000">
              <a:off x="4054733" y="2715399"/>
              <a:ext cx="501134" cy="381000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648200" y="2743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933700" y="2286000"/>
            <a:ext cx="381000" cy="381000"/>
            <a:chOff x="2933700" y="2286000"/>
            <a:chExt cx="381000" cy="381000"/>
          </a:xfrm>
        </p:grpSpPr>
        <p:sp>
          <p:nvSpPr>
            <p:cNvPr id="22" name="Oval 21"/>
            <p:cNvSpPr/>
            <p:nvPr/>
          </p:nvSpPr>
          <p:spPr>
            <a:xfrm>
              <a:off x="2933700" y="2286000"/>
              <a:ext cx="381000" cy="381000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33700" y="2286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</a:t>
              </a:r>
            </a:p>
          </p:txBody>
        </p:sp>
      </p:grpSp>
      <p:sp>
        <p:nvSpPr>
          <p:cNvPr id="25" name="Oval 24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467100" y="2971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</a:t>
            </a:r>
          </a:p>
        </p:txBody>
      </p:sp>
      <p:cxnSp>
        <p:nvCxnSpPr>
          <p:cNvPr id="27" name="Elbow Connector 26"/>
          <p:cNvCxnSpPr>
            <a:stCxn id="22" idx="4"/>
            <a:endCxn id="26" idx="1"/>
          </p:cNvCxnSpPr>
          <p:nvPr/>
        </p:nvCxnSpPr>
        <p:spPr>
          <a:xfrm rot="16200000" flipH="1">
            <a:off x="3050917" y="2740283"/>
            <a:ext cx="489466" cy="342900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67100" y="2145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81300" y="2743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27930" y="2612883"/>
            <a:ext cx="381000" cy="551096"/>
            <a:chOff x="3827930" y="3919951"/>
            <a:chExt cx="381000" cy="551096"/>
          </a:xfrm>
        </p:grpSpPr>
        <p:cxnSp>
          <p:nvCxnSpPr>
            <p:cNvPr id="30" name="Elbow Connector 21"/>
            <p:cNvCxnSpPr/>
            <p:nvPr/>
          </p:nvCxnSpPr>
          <p:spPr>
            <a:xfrm rot="5400000">
              <a:off x="3723716" y="4053301"/>
              <a:ext cx="551096" cy="284396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827930" y="402830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379259" y="2606260"/>
            <a:ext cx="414384" cy="551096"/>
            <a:chOff x="4379259" y="3913328"/>
            <a:chExt cx="414384" cy="551096"/>
          </a:xfrm>
        </p:grpSpPr>
        <p:cxnSp>
          <p:nvCxnSpPr>
            <p:cNvPr id="32" name="Elbow Connector 21"/>
            <p:cNvCxnSpPr/>
            <p:nvPr/>
          </p:nvCxnSpPr>
          <p:spPr>
            <a:xfrm rot="16200000" flipH="1">
              <a:off x="4245909" y="4046678"/>
              <a:ext cx="551096" cy="284396"/>
            </a:xfrm>
            <a:prstGeom prst="bentConnector2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412643" y="402113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3314700" y="2470666"/>
            <a:ext cx="762000" cy="583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" idx="2"/>
            <a:endCxn id="20" idx="6"/>
          </p:cNvCxnSpPr>
          <p:nvPr/>
        </p:nvCxnSpPr>
        <p:spPr>
          <a:xfrm flipH="1">
            <a:off x="4457700" y="2476500"/>
            <a:ext cx="8001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GPU - graph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Cannot </a:t>
            </a:r>
            <a:r>
              <a:rPr lang="en-US" b="1" dirty="0"/>
              <a:t>use standard representations </a:t>
            </a:r>
          </a:p>
          <a:p>
            <a:pPr lvl="1"/>
            <a:r>
              <a:rPr lang="en-US" sz="2300" dirty="0" smtClean="0"/>
              <a:t>space → </a:t>
            </a:r>
            <a:r>
              <a:rPr lang="en-US" sz="2300" strike="sngStrike" dirty="0" smtClean="0"/>
              <a:t>adjacency </a:t>
            </a:r>
            <a:r>
              <a:rPr lang="en-US" sz="2300" strike="sngStrike" dirty="0"/>
              <a:t>matrix</a:t>
            </a:r>
            <a:endParaRPr lang="en-US" sz="2000" strike="sngStrike" dirty="0"/>
          </a:p>
          <a:p>
            <a:pPr lvl="1">
              <a:spcAft>
                <a:spcPts val="600"/>
              </a:spcAft>
            </a:pPr>
            <a:r>
              <a:rPr lang="en-US" sz="2300" dirty="0" smtClean="0"/>
              <a:t>dynamic </a:t>
            </a:r>
            <a:r>
              <a:rPr lang="en-US" sz="2300" dirty="0"/>
              <a:t>addition of edges → </a:t>
            </a:r>
            <a:r>
              <a:rPr lang="en-US" sz="2300" strike="sngStrike" dirty="0" smtClean="0"/>
              <a:t>CSR</a:t>
            </a:r>
            <a:endParaRPr lang="en-US" sz="2300" strike="sngStrike" dirty="0"/>
          </a:p>
          <a:p>
            <a:r>
              <a:rPr lang="en-US" sz="2800" b="1" dirty="0" smtClean="0"/>
              <a:t>Sparse </a:t>
            </a:r>
            <a:r>
              <a:rPr lang="en-US" sz="2800" b="1" dirty="0"/>
              <a:t>bit </a:t>
            </a:r>
            <a:r>
              <a:rPr lang="en-US" sz="2800" b="1" dirty="0" smtClean="0"/>
              <a:t>vector</a:t>
            </a:r>
          </a:p>
          <a:p>
            <a:pPr lvl="1"/>
            <a:r>
              <a:rPr lang="en-US" sz="2400" dirty="0" smtClean="0"/>
              <a:t>linked list</a:t>
            </a:r>
            <a:endParaRPr lang="en-US" sz="2400" i="1" dirty="0" smtClean="0"/>
          </a:p>
          <a:p>
            <a:pPr lvl="1"/>
            <a:r>
              <a:rPr lang="en-US" sz="2400" i="1" dirty="0"/>
              <a:t>base</a:t>
            </a:r>
            <a:r>
              <a:rPr lang="en-US" sz="2400" dirty="0"/>
              <a:t> indicates range</a:t>
            </a:r>
          </a:p>
          <a:p>
            <a:pPr lvl="1">
              <a:spcAft>
                <a:spcPts val="3000"/>
              </a:spcAft>
            </a:pPr>
            <a:r>
              <a:rPr lang="en-US" sz="2400" i="1" dirty="0"/>
              <a:t>bits</a:t>
            </a:r>
            <a:r>
              <a:rPr lang="en-US" sz="2400" dirty="0"/>
              <a:t> indicates membership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300" dirty="0" smtClean="0"/>
              <a:t>Example (bits width = 8) </a:t>
            </a:r>
          </a:p>
          <a:p>
            <a:endParaRPr lang="en-US" sz="2800" dirty="0"/>
          </a:p>
          <a:p>
            <a:endParaRPr lang="en-US" sz="2800" dirty="0" smtClean="0"/>
          </a:p>
          <a:p>
            <a:pPr marL="457200" lvl="1" indent="0" algn="ctr">
              <a:buNone/>
            </a:pPr>
            <a:r>
              <a:rPr lang="en-US" sz="2400" dirty="0" smtClean="0"/>
              <a:t>represents  {0*8+0, 0*8+2, 1*8 + </a:t>
            </a:r>
            <a:r>
              <a:rPr lang="en-US" sz="2400" dirty="0"/>
              <a:t>7</a:t>
            </a:r>
            <a:r>
              <a:rPr lang="en-US" sz="2400" dirty="0" smtClean="0"/>
              <a:t>} = {0,2,15} </a:t>
            </a:r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91000"/>
            <a:ext cx="5695670" cy="45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38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24" y="5334000"/>
            <a:ext cx="5727046" cy="45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11432</TotalTime>
  <Words>974</Words>
  <Application>Microsoft Office PowerPoint</Application>
  <PresentationFormat>On-screen Show (4:3)</PresentationFormat>
  <Paragraphs>406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A GPU Implementation of  Inclusion-based Points-to Analysis</vt:lpstr>
      <vt:lpstr>GPU + irregular algorithms</vt:lpstr>
      <vt:lpstr>Overview</vt:lpstr>
      <vt:lpstr>Points-to analysis</vt:lpstr>
      <vt:lpstr>Andersen’s - graph formulation [OOPSLA’10]</vt:lpstr>
      <vt:lpstr>Graph rewrite rules</vt:lpstr>
      <vt:lpstr>Graph rewrite rules</vt:lpstr>
      <vt:lpstr>Parallelization</vt:lpstr>
      <vt:lpstr>GPU - graph representation</vt:lpstr>
      <vt:lpstr>Sparse bit vectors on the GPU</vt:lpstr>
      <vt:lpstr>Wide sparse bit vectors</vt:lpstr>
      <vt:lpstr>Rule execution on the GPU</vt:lpstr>
      <vt:lpstr>Reversed rules</vt:lpstr>
      <vt:lpstr>Baseline algorithm</vt:lpstr>
      <vt:lpstr>Iterations perform redundant work </vt:lpstr>
      <vt:lpstr>Optimized algorithm</vt:lpstr>
      <vt:lpstr>Results</vt:lpstr>
      <vt:lpstr>GPU + irregular algorithm = OK</vt:lpstr>
      <vt:lpstr>Thank you!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oopsla10-slides</dc:title>
  <dc:creator>mario</dc:creator>
  <cp:lastModifiedBy>Windows User</cp:lastModifiedBy>
  <cp:revision>527</cp:revision>
  <dcterms:created xsi:type="dcterms:W3CDTF">2010-09-23T16:07:57Z</dcterms:created>
  <dcterms:modified xsi:type="dcterms:W3CDTF">2012-02-28T17:02:20Z</dcterms:modified>
</cp:coreProperties>
</file>