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01" r:id="rId4"/>
    <p:sldId id="293" r:id="rId5"/>
    <p:sldId id="282" r:id="rId6"/>
    <p:sldId id="283" r:id="rId7"/>
    <p:sldId id="259" r:id="rId8"/>
    <p:sldId id="260" r:id="rId9"/>
    <p:sldId id="261" r:id="rId10"/>
    <p:sldId id="302" r:id="rId11"/>
    <p:sldId id="294" r:id="rId12"/>
    <p:sldId id="264" r:id="rId13"/>
    <p:sldId id="295" r:id="rId14"/>
    <p:sldId id="305" r:id="rId15"/>
    <p:sldId id="304" r:id="rId16"/>
    <p:sldId id="266" r:id="rId17"/>
    <p:sldId id="276" r:id="rId18"/>
    <p:sldId id="284" r:id="rId19"/>
    <p:sldId id="271" r:id="rId20"/>
    <p:sldId id="308" r:id="rId21"/>
    <p:sldId id="309" r:id="rId22"/>
    <p:sldId id="307" r:id="rId23"/>
    <p:sldId id="300" r:id="rId24"/>
    <p:sldId id="279" r:id="rId25"/>
    <p:sldId id="298" r:id="rId26"/>
    <p:sldId id="277" r:id="rId27"/>
    <p:sldId id="297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  <a:srgbClr val="C1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0" autoAdjust="0"/>
  </p:normalViewPr>
  <p:slideViewPr>
    <p:cSldViewPr>
      <p:cViewPr varScale="1">
        <p:scale>
          <a:sx n="57" d="100"/>
          <a:sy n="57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papers\oopsla2010\experiments\experi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papers\oopsla2010\experiments\experime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mario\mySVN\papers\oopsla2010\experiments\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400"/>
              <a:t>gcc</a:t>
            </a:r>
          </a:p>
        </c:rich>
      </c:tx>
      <c:layout>
        <c:manualLayout>
          <c:xMode val="edge"/>
          <c:yMode val="edge"/>
          <c:x val="0.51207871534410065"/>
          <c:y val="6.9444444444444642E-2"/>
        </c:manualLayout>
      </c:layout>
    </c:title>
    <c:plotArea>
      <c:layout/>
      <c:lineChart>
        <c:grouping val="standard"/>
        <c:ser>
          <c:idx val="0"/>
          <c:order val="0"/>
          <c:spPr>
            <a:ln w="28575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cat>
            <c:numRef>
              <c:f>[experiments.xlsx]latest!$A$52:$A$56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cat>
          <c:val>
            <c:numRef>
              <c:f>[experiments.xlsx]latest!$S$16:$S$20</c:f>
              <c:numCache>
                <c:formatCode>#,##0</c:formatCode>
                <c:ptCount val="5"/>
                <c:pt idx="0">
                  <c:v>1343</c:v>
                </c:pt>
                <c:pt idx="1">
                  <c:v>884</c:v>
                </c:pt>
                <c:pt idx="2">
                  <c:v>648</c:v>
                </c:pt>
                <c:pt idx="3">
                  <c:v>561</c:v>
                </c:pt>
                <c:pt idx="4">
                  <c:v>541</c:v>
                </c:pt>
              </c:numCache>
            </c:numRef>
          </c:val>
        </c:ser>
        <c:ser>
          <c:idx val="1"/>
          <c:order val="1"/>
          <c:spPr>
            <a:ln w="28575">
              <a:prstDash val="sysDash"/>
            </a:ln>
          </c:spPr>
          <c:marker>
            <c:symbol val="square"/>
            <c:size val="5"/>
            <c:spPr>
              <a:ln>
                <a:prstDash val="sysDash"/>
              </a:ln>
            </c:spPr>
          </c:marker>
          <c:cat>
            <c:numRef>
              <c:f>[experiments.xlsx]latest!$A$52:$A$56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cat>
          <c:val>
            <c:numRef>
              <c:f>[experiments.xlsx]latest!$AA$59:$AA$63</c:f>
              <c:numCache>
                <c:formatCode>General</c:formatCode>
                <c:ptCount val="5"/>
                <c:pt idx="0">
                  <c:v>988</c:v>
                </c:pt>
                <c:pt idx="1">
                  <c:v>988</c:v>
                </c:pt>
                <c:pt idx="2">
                  <c:v>988</c:v>
                </c:pt>
                <c:pt idx="3">
                  <c:v>988</c:v>
                </c:pt>
                <c:pt idx="4">
                  <c:v>988</c:v>
                </c:pt>
              </c:numCache>
            </c:numRef>
          </c:val>
        </c:ser>
        <c:marker val="1"/>
        <c:axId val="125557760"/>
        <c:axId val="125227776"/>
      </c:lineChart>
      <c:catAx>
        <c:axId val="125557760"/>
        <c:scaling>
          <c:orientation val="minMax"/>
        </c:scaling>
        <c:axPos val="b"/>
        <c:numFmt formatCode="General" sourceLinked="1"/>
        <c:tickLblPos val="nextTo"/>
        <c:crossAx val="125227776"/>
        <c:crosses val="autoZero"/>
        <c:auto val="1"/>
        <c:lblAlgn val="ctr"/>
        <c:lblOffset val="0"/>
      </c:catAx>
      <c:valAx>
        <c:axId val="12522777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100"/>
                  <a:t>time (sec.)</a:t>
                </a:r>
              </a:p>
            </c:rich>
          </c:tx>
          <c:layout/>
        </c:title>
        <c:numFmt formatCode="#,##0.0" sourceLinked="0"/>
        <c:tickLblPos val="nextTo"/>
        <c:crossAx val="125557760"/>
        <c:crosses val="autoZero"/>
        <c:crossBetween val="between"/>
        <c:dispUnits>
          <c:builtInUnit val="thousands"/>
        </c:dispUnits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400"/>
              <a:t>tshark</a:t>
            </a:r>
          </a:p>
        </c:rich>
      </c:tx>
      <c:layout>
        <c:manualLayout>
          <c:xMode val="edge"/>
          <c:yMode val="edge"/>
          <c:x val="0.51207871534410065"/>
          <c:y val="6.9444444444444503E-2"/>
        </c:manualLayout>
      </c:layout>
    </c:title>
    <c:plotArea>
      <c:layout/>
      <c:lineChart>
        <c:grouping val="standard"/>
        <c:ser>
          <c:idx val="0"/>
          <c:order val="0"/>
          <c:spPr>
            <a:ln w="28575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cat>
            <c:numRef>
              <c:f>[experiments.xlsx]latest!$A$52:$A$56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cat>
          <c:val>
            <c:numRef>
              <c:f>[experiments.xlsx]latest!$I$70:$I$74</c:f>
              <c:numCache>
                <c:formatCode>#,##0</c:formatCode>
                <c:ptCount val="5"/>
                <c:pt idx="0">
                  <c:v>65359</c:v>
                </c:pt>
                <c:pt idx="1">
                  <c:v>37604</c:v>
                </c:pt>
                <c:pt idx="2">
                  <c:v>24605</c:v>
                </c:pt>
                <c:pt idx="3">
                  <c:v>21377</c:v>
                </c:pt>
                <c:pt idx="4">
                  <c:v>18462</c:v>
                </c:pt>
              </c:numCache>
            </c:numRef>
          </c:val>
        </c:ser>
        <c:ser>
          <c:idx val="1"/>
          <c:order val="1"/>
          <c:spPr>
            <a:ln w="28575">
              <a:prstDash val="sysDash"/>
            </a:ln>
          </c:spPr>
          <c:marker>
            <c:symbol val="square"/>
            <c:size val="5"/>
            <c:spPr>
              <a:ln>
                <a:prstDash val="sysDash"/>
              </a:ln>
            </c:spPr>
          </c:marker>
          <c:cat>
            <c:numRef>
              <c:f>[experiments.xlsx]latest!$A$52:$A$56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cat>
          <c:val>
            <c:numRef>
              <c:f>[experiments.xlsx]latest!$AB$59:$AB$63</c:f>
              <c:numCache>
                <c:formatCode>General</c:formatCode>
                <c:ptCount val="5"/>
                <c:pt idx="0">
                  <c:v>54567</c:v>
                </c:pt>
                <c:pt idx="1">
                  <c:v>54567</c:v>
                </c:pt>
                <c:pt idx="2">
                  <c:v>54567</c:v>
                </c:pt>
                <c:pt idx="3">
                  <c:v>54567</c:v>
                </c:pt>
                <c:pt idx="4">
                  <c:v>54567</c:v>
                </c:pt>
              </c:numCache>
            </c:numRef>
          </c:val>
        </c:ser>
        <c:marker val="1"/>
        <c:axId val="125268736"/>
        <c:axId val="125270656"/>
      </c:lineChart>
      <c:catAx>
        <c:axId val="125268736"/>
        <c:scaling>
          <c:orientation val="minMax"/>
        </c:scaling>
        <c:axPos val="b"/>
        <c:numFmt formatCode="General" sourceLinked="1"/>
        <c:tickLblPos val="nextTo"/>
        <c:crossAx val="125270656"/>
        <c:crosses val="autoZero"/>
        <c:auto val="1"/>
        <c:lblAlgn val="ctr"/>
        <c:lblOffset val="0"/>
      </c:catAx>
      <c:valAx>
        <c:axId val="12527065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100"/>
                  <a:t>time (sec.)</a:t>
                </a:r>
              </a:p>
            </c:rich>
          </c:tx>
          <c:layout/>
        </c:title>
        <c:numFmt formatCode="#,##0" sourceLinked="0"/>
        <c:tickLblPos val="nextTo"/>
        <c:crossAx val="125268736"/>
        <c:crosses val="autoZero"/>
        <c:crossBetween val="between"/>
        <c:dispUnits>
          <c:builtInUnit val="thousands"/>
        </c:dispUnits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208566827177737"/>
          <c:y val="4.5203416599172076E-2"/>
          <c:w val="0.80477467285558579"/>
          <c:h val="0.70002903120810611"/>
        </c:manualLayout>
      </c:layout>
      <c:barChart>
        <c:barDir val="col"/>
        <c:grouping val="clustered"/>
        <c:ser>
          <c:idx val="0"/>
          <c:order val="0"/>
          <c:tx>
            <c:v>1 thread</c:v>
          </c:tx>
          <c:spPr>
            <a:solidFill>
              <a:srgbClr val="0070C0"/>
            </a:solidFill>
          </c:spPr>
          <c:cat>
            <c:strRef>
              <c:f>(latest!$L$13,latest!$B$22,latest!$B$31,latest!$L$40,latest!$B$49,latest!$L$49,latest!$B$58,latest!$L$58,latest!$B$67)</c:f>
              <c:strCache>
                <c:ptCount val="9"/>
                <c:pt idx="0">
                  <c:v>gcc</c:v>
                </c:pt>
                <c:pt idx="1">
                  <c:v>vim</c:v>
                </c:pt>
                <c:pt idx="2">
                  <c:v>svn</c:v>
                </c:pt>
                <c:pt idx="3">
                  <c:v>pine</c:v>
                </c:pt>
                <c:pt idx="4">
                  <c:v>php</c:v>
                </c:pt>
                <c:pt idx="5">
                  <c:v>mplayer</c:v>
                </c:pt>
                <c:pt idx="6">
                  <c:v>gimp</c:v>
                </c:pt>
                <c:pt idx="7">
                  <c:v>linux</c:v>
                </c:pt>
                <c:pt idx="8">
                  <c:v>tshark</c:v>
                </c:pt>
              </c:strCache>
            </c:strRef>
          </c:cat>
          <c:val>
            <c:numRef>
              <c:f>(latest!$U$16,latest!$K$25,latest!$K$34,latest!$V$43,latest!$K$52,latest!$V$52,latest!$K$61,latest!$U$61,latest!$K$70)</c:f>
              <c:numCache>
                <c:formatCode>#,##0.00</c:formatCode>
                <c:ptCount val="9"/>
                <c:pt idx="0">
                  <c:v>0.87862993298585534</c:v>
                </c:pt>
                <c:pt idx="1">
                  <c:v>0.82380727444496971</c:v>
                </c:pt>
                <c:pt idx="2">
                  <c:v>0.92056227525334955</c:v>
                </c:pt>
                <c:pt idx="3">
                  <c:v>0.93046107331821615</c:v>
                </c:pt>
                <c:pt idx="4">
                  <c:v>0.94858211280772697</c:v>
                </c:pt>
                <c:pt idx="5">
                  <c:v>0.81118984351933865</c:v>
                </c:pt>
                <c:pt idx="6">
                  <c:v>0.94649906974633558</c:v>
                </c:pt>
                <c:pt idx="7">
                  <c:v>0.95164594349959852</c:v>
                </c:pt>
                <c:pt idx="8">
                  <c:v>1.3438700102510748</c:v>
                </c:pt>
              </c:numCache>
            </c:numRef>
          </c:val>
        </c:ser>
        <c:ser>
          <c:idx val="1"/>
          <c:order val="1"/>
          <c:tx>
            <c:v>8 threads</c:v>
          </c:tx>
          <c:spPr>
            <a:solidFill>
              <a:srgbClr val="00B050"/>
            </a:solidFill>
          </c:spPr>
          <c:cat>
            <c:strRef>
              <c:f>(latest!$L$13,latest!$B$22,latest!$B$31,latest!$L$40,latest!$B$49,latest!$L$49,latest!$B$58,latest!$L$58,latest!$B$67)</c:f>
              <c:strCache>
                <c:ptCount val="9"/>
                <c:pt idx="0">
                  <c:v>gcc</c:v>
                </c:pt>
                <c:pt idx="1">
                  <c:v>vim</c:v>
                </c:pt>
                <c:pt idx="2">
                  <c:v>svn</c:v>
                </c:pt>
                <c:pt idx="3">
                  <c:v>pine</c:v>
                </c:pt>
                <c:pt idx="4">
                  <c:v>php</c:v>
                </c:pt>
                <c:pt idx="5">
                  <c:v>mplayer</c:v>
                </c:pt>
                <c:pt idx="6">
                  <c:v>gimp</c:v>
                </c:pt>
                <c:pt idx="7">
                  <c:v>linux</c:v>
                </c:pt>
                <c:pt idx="8">
                  <c:v>tshark</c:v>
                </c:pt>
              </c:strCache>
            </c:strRef>
          </c:cat>
          <c:val>
            <c:numRef>
              <c:f>(latest!$U$20,latest!$K$29,latest!$K$38,latest!$V$47,latest!$K$56,latest!$V$56,latest!$K$65,latest!$U$65,latest!$K$74)</c:f>
              <c:numCache>
                <c:formatCode>#,##0.00</c:formatCode>
                <c:ptCount val="9"/>
                <c:pt idx="0">
                  <c:v>2.1811460258780038</c:v>
                </c:pt>
                <c:pt idx="1">
                  <c:v>2.2767624020887727</c:v>
                </c:pt>
                <c:pt idx="2">
                  <c:v>3.2706155632984903</c:v>
                </c:pt>
                <c:pt idx="3">
                  <c:v>3.3633879781420837</c:v>
                </c:pt>
                <c:pt idx="4">
                  <c:v>3.4961715160796332</c:v>
                </c:pt>
                <c:pt idx="5">
                  <c:v>3.6159245448563362</c:v>
                </c:pt>
                <c:pt idx="6">
                  <c:v>3.6344310855549797</c:v>
                </c:pt>
                <c:pt idx="7">
                  <c:v>3.48438862724577</c:v>
                </c:pt>
                <c:pt idx="8">
                  <c:v>4.7575560610984597</c:v>
                </c:pt>
              </c:numCache>
            </c:numRef>
          </c:val>
        </c:ser>
        <c:axId val="125322752"/>
        <c:axId val="125324672"/>
      </c:barChart>
      <c:catAx>
        <c:axId val="125322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Benchmark</a:t>
                </a:r>
              </a:p>
            </c:rich>
          </c:tx>
          <c:layout/>
        </c:title>
        <c:tickLblPos val="nextTo"/>
        <c:txPr>
          <a:bodyPr rot="-5400000" vert="horz" anchor="ctr" anchorCtr="0"/>
          <a:lstStyle/>
          <a:p>
            <a:pPr>
              <a:defRPr sz="1200" baseline="0"/>
            </a:pPr>
            <a:endParaRPr lang="en-US"/>
          </a:p>
        </c:txPr>
        <c:crossAx val="125324672"/>
        <c:crosses val="autoZero"/>
        <c:auto val="1"/>
        <c:lblAlgn val="ctr"/>
        <c:lblOffset val="100"/>
      </c:catAx>
      <c:valAx>
        <c:axId val="125324672"/>
        <c:scaling>
          <c:orientation val="minMax"/>
          <c:max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Speedup </a:t>
                </a:r>
                <a:r>
                  <a:rPr lang="en-US" dirty="0" err="1" smtClean="0"/>
                  <a:t>wrt</a:t>
                </a:r>
                <a:r>
                  <a:rPr lang="en-US" dirty="0" smtClean="0"/>
                  <a:t> C++ sequential</a:t>
                </a:r>
                <a:endParaRPr lang="en-US" dirty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322752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16330474276674192"/>
          <c:y val="5.3501355160764541E-2"/>
          <c:w val="0.33431819243917787"/>
          <c:h val="0.11390051646163044"/>
        </c:manualLayout>
      </c:layout>
      <c:overlay val="1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739189-DBAD-41B4-AE7B-DFBF92C4BC51}" type="doc">
      <dgm:prSet loTypeId="urn:microsoft.com/office/officeart/2005/8/layout/process1" loCatId="process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4B4D093-4709-4025-86AF-4050C25586BE}">
      <dgm:prSet phldrT="[Text]" custT="1"/>
      <dgm:spPr>
        <a:solidFill>
          <a:schemeClr val="accent4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sz="1600" b="1" dirty="0" smtClean="0"/>
            <a:t>inclusion-based points-to analysis</a:t>
          </a:r>
        </a:p>
      </dgm:t>
    </dgm:pt>
    <dgm:pt modelId="{90436E9D-3B76-4A97-A768-DDF2481E4DD4}" type="parTrans" cxnId="{0D2585D2-81C5-41C7-A312-8FDCE7EEFDD8}">
      <dgm:prSet/>
      <dgm:spPr/>
      <dgm:t>
        <a:bodyPr/>
        <a:lstStyle/>
        <a:p>
          <a:endParaRPr lang="en-US"/>
        </a:p>
      </dgm:t>
    </dgm:pt>
    <dgm:pt modelId="{25FFEED6-3EDB-4A0F-9A5F-7FA985262151}" type="sibTrans" cxnId="{0D2585D2-81C5-41C7-A312-8FDCE7EEFDD8}">
      <dgm:prSet/>
      <dgm:spPr/>
      <dgm:t>
        <a:bodyPr/>
        <a:lstStyle/>
        <a:p>
          <a:endParaRPr lang="en-US"/>
        </a:p>
      </dgm:t>
    </dgm:pt>
    <dgm:pt modelId="{55256BE8-79B7-44A6-A2DC-B94FCCCBE04C}">
      <dgm:prSet phldrT="[Text]" custT="1"/>
      <dgm:spPr/>
      <dgm:t>
        <a:bodyPr/>
        <a:lstStyle/>
        <a:p>
          <a:r>
            <a:rPr lang="en-US" sz="1600" b="1" dirty="0" smtClean="0"/>
            <a:t>graph formulation</a:t>
          </a:r>
        </a:p>
      </dgm:t>
    </dgm:pt>
    <dgm:pt modelId="{C5DA3834-39B6-4389-8657-6EDCC3974803}" type="parTrans" cxnId="{C62DE11B-6530-4FBF-A83F-97E196DEA624}">
      <dgm:prSet/>
      <dgm:spPr/>
      <dgm:t>
        <a:bodyPr/>
        <a:lstStyle/>
        <a:p>
          <a:endParaRPr lang="en-US"/>
        </a:p>
      </dgm:t>
    </dgm:pt>
    <dgm:pt modelId="{1ECFDB1D-2F3B-4E14-B9F1-A05AC20251C4}" type="sibTrans" cxnId="{C62DE11B-6530-4FBF-A83F-97E196DEA624}">
      <dgm:prSet/>
      <dgm:spPr/>
      <dgm:t>
        <a:bodyPr/>
        <a:lstStyle/>
        <a:p>
          <a:endParaRPr lang="en-US"/>
        </a:p>
      </dgm:t>
    </dgm:pt>
    <dgm:pt modelId="{F124C5ED-AC63-4F02-809B-063697666953}">
      <dgm:prSet phldrT="[Text]" custT="1"/>
      <dgm:spPr/>
      <dgm:t>
        <a:bodyPr/>
        <a:lstStyle/>
        <a:p>
          <a:pPr algn="ctr"/>
          <a:r>
            <a:rPr lang="en-US" sz="1600" b="1" dirty="0" smtClean="0"/>
            <a:t>parallel inclusion-based points-to analysis</a:t>
          </a:r>
        </a:p>
      </dgm:t>
    </dgm:pt>
    <dgm:pt modelId="{1FB4CABF-18CD-4ACC-9A14-240B6BCA7AA0}" type="parTrans" cxnId="{773C5D60-DDD1-4A06-9665-05EB136D6C00}">
      <dgm:prSet/>
      <dgm:spPr/>
      <dgm:t>
        <a:bodyPr/>
        <a:lstStyle/>
        <a:p>
          <a:endParaRPr lang="en-US"/>
        </a:p>
      </dgm:t>
    </dgm:pt>
    <dgm:pt modelId="{3B314619-B5FD-4081-9F98-A4C02CB99E70}" type="sibTrans" cxnId="{773C5D60-DDD1-4A06-9665-05EB136D6C00}">
      <dgm:prSet/>
      <dgm:spPr/>
      <dgm:t>
        <a:bodyPr/>
        <a:lstStyle/>
        <a:p>
          <a:endParaRPr lang="en-US"/>
        </a:p>
      </dgm:t>
    </dgm:pt>
    <dgm:pt modelId="{B502F3D8-C59D-48D2-9B5F-C4A4E5C61ECC}">
      <dgm:prSet/>
      <dgm:spPr/>
      <dgm:t>
        <a:bodyPr/>
        <a:lstStyle/>
        <a:p>
          <a:pPr algn="l"/>
          <a:endParaRPr lang="en-US" sz="800" dirty="0"/>
        </a:p>
      </dgm:t>
    </dgm:pt>
    <dgm:pt modelId="{8D6B1432-D159-4016-91DD-FB2F4D289E47}" type="parTrans" cxnId="{F3B2F243-3216-4066-B1F8-5FF06A554BA9}">
      <dgm:prSet/>
      <dgm:spPr/>
      <dgm:t>
        <a:bodyPr/>
        <a:lstStyle/>
        <a:p>
          <a:endParaRPr lang="en-US"/>
        </a:p>
      </dgm:t>
    </dgm:pt>
    <dgm:pt modelId="{AC77D9FF-0C3D-41F2-A6CC-E20AB7F1C2C1}" type="sibTrans" cxnId="{F3B2F243-3216-4066-B1F8-5FF06A554BA9}">
      <dgm:prSet/>
      <dgm:spPr/>
      <dgm:t>
        <a:bodyPr/>
        <a:lstStyle/>
        <a:p>
          <a:endParaRPr lang="en-US"/>
        </a:p>
      </dgm:t>
    </dgm:pt>
    <dgm:pt modelId="{905348D0-8F59-4476-8AE9-631CBD45D08B}">
      <dgm:prSet custT="1"/>
      <dgm:spPr/>
      <dgm:t>
        <a:bodyPr/>
        <a:lstStyle/>
        <a:p>
          <a:r>
            <a:rPr lang="en-US" sz="1600" b="1" dirty="0" smtClean="0"/>
            <a:t>efficient parallelization</a:t>
          </a:r>
        </a:p>
      </dgm:t>
    </dgm:pt>
    <dgm:pt modelId="{5E982BBD-E9B1-4142-9892-7E8807E0F941}" type="parTrans" cxnId="{3AB6C7B8-93D6-4498-A7B3-7D8BF9FE7B24}">
      <dgm:prSet/>
      <dgm:spPr/>
      <dgm:t>
        <a:bodyPr/>
        <a:lstStyle/>
        <a:p>
          <a:endParaRPr lang="en-US"/>
        </a:p>
      </dgm:t>
    </dgm:pt>
    <dgm:pt modelId="{99953CF4-01F2-4815-B4F4-73065657E009}" type="sibTrans" cxnId="{3AB6C7B8-93D6-4498-A7B3-7D8BF9FE7B24}">
      <dgm:prSet/>
      <dgm:spPr/>
      <dgm:t>
        <a:bodyPr/>
        <a:lstStyle/>
        <a:p>
          <a:endParaRPr lang="en-US"/>
        </a:p>
      </dgm:t>
    </dgm:pt>
    <dgm:pt modelId="{F10244CE-B95C-4B6D-AEE5-AC0E98EC8CB9}" type="pres">
      <dgm:prSet presAssocID="{A6739189-DBAD-41B4-AE7B-DFBF92C4BC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725EF2-AACE-4E39-89F7-D122EF41DFC6}" type="pres">
      <dgm:prSet presAssocID="{84B4D093-4709-4025-86AF-4050C25586BE}" presName="node" presStyleLbl="node1" presStyleIdx="0" presStyleCnt="4" custScaleX="75224" custScaleY="55231" custLinFactNeighborX="-395" custLinFactNeighborY="-83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B6BD4-7670-49EF-AD47-B5CEDE206A42}" type="pres">
      <dgm:prSet presAssocID="{25FFEED6-3EDB-4A0F-9A5F-7FA98526215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9EE1D98-709E-48BF-B1AF-55B116F4FC04}" type="pres">
      <dgm:prSet presAssocID="{25FFEED6-3EDB-4A0F-9A5F-7FA98526215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D1D7217-4324-4219-8150-C1F821CC3EE0}" type="pres">
      <dgm:prSet presAssocID="{55256BE8-79B7-44A6-A2DC-B94FCCCBE04C}" presName="node" presStyleLbl="node1" presStyleIdx="1" presStyleCnt="4" custScaleX="63065" custScaleY="57465" custLinFactNeighborX="-3262" custLinFactNeighborY="-83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DD655-6F0F-4B59-830F-EC1AB5D4B48C}" type="pres">
      <dgm:prSet presAssocID="{1ECFDB1D-2F3B-4E14-B9F1-A05AC20251C4}" presName="sibTrans" presStyleLbl="sibTrans2D1" presStyleIdx="1" presStyleCnt="3" custAng="287170" custScaleX="105871"/>
      <dgm:spPr/>
      <dgm:t>
        <a:bodyPr/>
        <a:lstStyle/>
        <a:p>
          <a:endParaRPr lang="en-US"/>
        </a:p>
      </dgm:t>
    </dgm:pt>
    <dgm:pt modelId="{36DFB199-DDA1-440A-8FEC-E2180F59B36C}" type="pres">
      <dgm:prSet presAssocID="{1ECFDB1D-2F3B-4E14-B9F1-A05AC20251C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787602-9500-4AB0-AEE4-42A7787A4B11}" type="pres">
      <dgm:prSet presAssocID="{F124C5ED-AC63-4F02-809B-063697666953}" presName="node" presStyleLbl="node1" presStyleIdx="2" presStyleCnt="4" custScaleX="79018" custScaleY="77088" custLinFactNeighborX="-7673" custLinFactNeighborY="-9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9AF50-988A-49B7-813F-96F95BF60BF4}" type="pres">
      <dgm:prSet presAssocID="{3B314619-B5FD-4081-9F98-A4C02CB99E7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4C3A168-D530-4546-99FB-5C4CE742B828}" type="pres">
      <dgm:prSet presAssocID="{3B314619-B5FD-4081-9F98-A4C02CB99E70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50A80684-CE66-4502-9C94-47F9BFFAA65B}" type="pres">
      <dgm:prSet presAssocID="{905348D0-8F59-4476-8AE9-631CBD45D08B}" presName="node" presStyleLbl="node1" presStyleIdx="3" presStyleCnt="4" custScaleX="67832" custScaleY="73524" custLinFactNeighborY="-13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8DCFDC-AC87-4046-8021-40E27CB4FE71}" type="presOf" srcId="{55256BE8-79B7-44A6-A2DC-B94FCCCBE04C}" destId="{ED1D7217-4324-4219-8150-C1F821CC3EE0}" srcOrd="0" destOrd="0" presId="urn:microsoft.com/office/officeart/2005/8/layout/process1"/>
    <dgm:cxn modelId="{48D36F38-0A8F-451B-B35F-44DB8EEE1ABC}" type="presOf" srcId="{905348D0-8F59-4476-8AE9-631CBD45D08B}" destId="{50A80684-CE66-4502-9C94-47F9BFFAA65B}" srcOrd="0" destOrd="0" presId="urn:microsoft.com/office/officeart/2005/8/layout/process1"/>
    <dgm:cxn modelId="{01420237-1FC5-4836-85D7-9633B00487F2}" type="presOf" srcId="{A6739189-DBAD-41B4-AE7B-DFBF92C4BC51}" destId="{F10244CE-B95C-4B6D-AEE5-AC0E98EC8CB9}" srcOrd="0" destOrd="0" presId="urn:microsoft.com/office/officeart/2005/8/layout/process1"/>
    <dgm:cxn modelId="{2C477F54-2CE9-4309-89FD-6DE1A17AF6BF}" type="presOf" srcId="{1ECFDB1D-2F3B-4E14-B9F1-A05AC20251C4}" destId="{3A0DD655-6F0F-4B59-830F-EC1AB5D4B48C}" srcOrd="0" destOrd="0" presId="urn:microsoft.com/office/officeart/2005/8/layout/process1"/>
    <dgm:cxn modelId="{BEB9D8B6-EAB6-4C4E-A00C-51158AF3D347}" type="presOf" srcId="{B502F3D8-C59D-48D2-9B5F-C4A4E5C61ECC}" destId="{31787602-9500-4AB0-AEE4-42A7787A4B11}" srcOrd="0" destOrd="1" presId="urn:microsoft.com/office/officeart/2005/8/layout/process1"/>
    <dgm:cxn modelId="{3AB6C7B8-93D6-4498-A7B3-7D8BF9FE7B24}" srcId="{A6739189-DBAD-41B4-AE7B-DFBF92C4BC51}" destId="{905348D0-8F59-4476-8AE9-631CBD45D08B}" srcOrd="3" destOrd="0" parTransId="{5E982BBD-E9B1-4142-9892-7E8807E0F941}" sibTransId="{99953CF4-01F2-4815-B4F4-73065657E009}"/>
    <dgm:cxn modelId="{C62DE11B-6530-4FBF-A83F-97E196DEA624}" srcId="{A6739189-DBAD-41B4-AE7B-DFBF92C4BC51}" destId="{55256BE8-79B7-44A6-A2DC-B94FCCCBE04C}" srcOrd="1" destOrd="0" parTransId="{C5DA3834-39B6-4389-8657-6EDCC3974803}" sibTransId="{1ECFDB1D-2F3B-4E14-B9F1-A05AC20251C4}"/>
    <dgm:cxn modelId="{1B374674-C545-4250-92AF-AD6CA9385F97}" type="presOf" srcId="{25FFEED6-3EDB-4A0F-9A5F-7FA985262151}" destId="{C9EE1D98-709E-48BF-B1AF-55B116F4FC04}" srcOrd="1" destOrd="0" presId="urn:microsoft.com/office/officeart/2005/8/layout/process1"/>
    <dgm:cxn modelId="{F3B2F243-3216-4066-B1F8-5FF06A554BA9}" srcId="{F124C5ED-AC63-4F02-809B-063697666953}" destId="{B502F3D8-C59D-48D2-9B5F-C4A4E5C61ECC}" srcOrd="0" destOrd="0" parTransId="{8D6B1432-D159-4016-91DD-FB2F4D289E47}" sibTransId="{AC77D9FF-0C3D-41F2-A6CC-E20AB7F1C2C1}"/>
    <dgm:cxn modelId="{2FCCC479-1D9E-4AE4-99F5-DF7151989F31}" type="presOf" srcId="{25FFEED6-3EDB-4A0F-9A5F-7FA985262151}" destId="{CD8B6BD4-7670-49EF-AD47-B5CEDE206A42}" srcOrd="0" destOrd="0" presId="urn:microsoft.com/office/officeart/2005/8/layout/process1"/>
    <dgm:cxn modelId="{4390B159-584C-4F71-948F-A29D5B0CA25C}" type="presOf" srcId="{3B314619-B5FD-4081-9F98-A4C02CB99E70}" destId="{B439AF50-988A-49B7-813F-96F95BF60BF4}" srcOrd="0" destOrd="0" presId="urn:microsoft.com/office/officeart/2005/8/layout/process1"/>
    <dgm:cxn modelId="{72B1E6B5-5E9D-41BF-9917-504289993850}" type="presOf" srcId="{3B314619-B5FD-4081-9F98-A4C02CB99E70}" destId="{54C3A168-D530-4546-99FB-5C4CE742B828}" srcOrd="1" destOrd="0" presId="urn:microsoft.com/office/officeart/2005/8/layout/process1"/>
    <dgm:cxn modelId="{AE9F650F-80C2-4147-81A4-D5BB6694759E}" type="presOf" srcId="{84B4D093-4709-4025-86AF-4050C25586BE}" destId="{22725EF2-AACE-4E39-89F7-D122EF41DFC6}" srcOrd="0" destOrd="0" presId="urn:microsoft.com/office/officeart/2005/8/layout/process1"/>
    <dgm:cxn modelId="{509CCB90-32D6-43F8-8C3E-EA60155DF1F6}" type="presOf" srcId="{F124C5ED-AC63-4F02-809B-063697666953}" destId="{31787602-9500-4AB0-AEE4-42A7787A4B11}" srcOrd="0" destOrd="0" presId="urn:microsoft.com/office/officeart/2005/8/layout/process1"/>
    <dgm:cxn modelId="{D32FB211-44D0-4F90-8299-CC12EC18AD95}" type="presOf" srcId="{1ECFDB1D-2F3B-4E14-B9F1-A05AC20251C4}" destId="{36DFB199-DDA1-440A-8FEC-E2180F59B36C}" srcOrd="1" destOrd="0" presId="urn:microsoft.com/office/officeart/2005/8/layout/process1"/>
    <dgm:cxn modelId="{773C5D60-DDD1-4A06-9665-05EB136D6C00}" srcId="{A6739189-DBAD-41B4-AE7B-DFBF92C4BC51}" destId="{F124C5ED-AC63-4F02-809B-063697666953}" srcOrd="2" destOrd="0" parTransId="{1FB4CABF-18CD-4ACC-9A14-240B6BCA7AA0}" sibTransId="{3B314619-B5FD-4081-9F98-A4C02CB99E70}"/>
    <dgm:cxn modelId="{0D2585D2-81C5-41C7-A312-8FDCE7EEFDD8}" srcId="{A6739189-DBAD-41B4-AE7B-DFBF92C4BC51}" destId="{84B4D093-4709-4025-86AF-4050C25586BE}" srcOrd="0" destOrd="0" parTransId="{90436E9D-3B76-4A97-A768-DDF2481E4DD4}" sibTransId="{25FFEED6-3EDB-4A0F-9A5F-7FA985262151}"/>
    <dgm:cxn modelId="{A9A04307-E462-4DE4-A0C1-B89A152756C0}" type="presParOf" srcId="{F10244CE-B95C-4B6D-AEE5-AC0E98EC8CB9}" destId="{22725EF2-AACE-4E39-89F7-D122EF41DFC6}" srcOrd="0" destOrd="0" presId="urn:microsoft.com/office/officeart/2005/8/layout/process1"/>
    <dgm:cxn modelId="{367370A8-B402-4D90-ACF1-23B8500739CA}" type="presParOf" srcId="{F10244CE-B95C-4B6D-AEE5-AC0E98EC8CB9}" destId="{CD8B6BD4-7670-49EF-AD47-B5CEDE206A42}" srcOrd="1" destOrd="0" presId="urn:microsoft.com/office/officeart/2005/8/layout/process1"/>
    <dgm:cxn modelId="{85F1725B-3188-4FC8-9F25-E5467DDEBD19}" type="presParOf" srcId="{CD8B6BD4-7670-49EF-AD47-B5CEDE206A42}" destId="{C9EE1D98-709E-48BF-B1AF-55B116F4FC04}" srcOrd="0" destOrd="0" presId="urn:microsoft.com/office/officeart/2005/8/layout/process1"/>
    <dgm:cxn modelId="{0978D431-9E42-4166-8182-266DBC919FD8}" type="presParOf" srcId="{F10244CE-B95C-4B6D-AEE5-AC0E98EC8CB9}" destId="{ED1D7217-4324-4219-8150-C1F821CC3EE0}" srcOrd="2" destOrd="0" presId="urn:microsoft.com/office/officeart/2005/8/layout/process1"/>
    <dgm:cxn modelId="{B86D5DF3-2F87-4F1E-93F9-B3E90F1C10DF}" type="presParOf" srcId="{F10244CE-B95C-4B6D-AEE5-AC0E98EC8CB9}" destId="{3A0DD655-6F0F-4B59-830F-EC1AB5D4B48C}" srcOrd="3" destOrd="0" presId="urn:microsoft.com/office/officeart/2005/8/layout/process1"/>
    <dgm:cxn modelId="{03AE5D87-DB40-4DB9-BB3A-037D4B8CBC83}" type="presParOf" srcId="{3A0DD655-6F0F-4B59-830F-EC1AB5D4B48C}" destId="{36DFB199-DDA1-440A-8FEC-E2180F59B36C}" srcOrd="0" destOrd="0" presId="urn:microsoft.com/office/officeart/2005/8/layout/process1"/>
    <dgm:cxn modelId="{FB9EAE14-62C8-4E06-A303-FA575E6BC95B}" type="presParOf" srcId="{F10244CE-B95C-4B6D-AEE5-AC0E98EC8CB9}" destId="{31787602-9500-4AB0-AEE4-42A7787A4B11}" srcOrd="4" destOrd="0" presId="urn:microsoft.com/office/officeart/2005/8/layout/process1"/>
    <dgm:cxn modelId="{368F8706-E9A7-4BA6-80D1-5E1E604E23AE}" type="presParOf" srcId="{F10244CE-B95C-4B6D-AEE5-AC0E98EC8CB9}" destId="{B439AF50-988A-49B7-813F-96F95BF60BF4}" srcOrd="5" destOrd="0" presId="urn:microsoft.com/office/officeart/2005/8/layout/process1"/>
    <dgm:cxn modelId="{A0C6DA51-35F8-46A5-8F67-E3D743FFEAAE}" type="presParOf" srcId="{B439AF50-988A-49B7-813F-96F95BF60BF4}" destId="{54C3A168-D530-4546-99FB-5C4CE742B828}" srcOrd="0" destOrd="0" presId="urn:microsoft.com/office/officeart/2005/8/layout/process1"/>
    <dgm:cxn modelId="{980A0AEE-7426-4F07-9622-1226D73F47CD}" type="presParOf" srcId="{F10244CE-B95C-4B6D-AEE5-AC0E98EC8CB9}" destId="{50A80684-CE66-4502-9C94-47F9BFFAA6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739189-DBAD-41B4-AE7B-DFBF92C4BC51}" type="doc">
      <dgm:prSet loTypeId="urn:microsoft.com/office/officeart/2005/8/layout/process1" loCatId="process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4B4D093-4709-4025-86AF-4050C25586BE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1" dirty="0" smtClean="0"/>
            <a:t>inclusion-based points-to analysis</a:t>
          </a:r>
        </a:p>
      </dgm:t>
    </dgm:pt>
    <dgm:pt modelId="{90436E9D-3B76-4A97-A768-DDF2481E4DD4}" type="parTrans" cxnId="{0D2585D2-81C5-41C7-A312-8FDCE7EEFDD8}">
      <dgm:prSet/>
      <dgm:spPr/>
      <dgm:t>
        <a:bodyPr/>
        <a:lstStyle/>
        <a:p>
          <a:endParaRPr lang="en-US"/>
        </a:p>
      </dgm:t>
    </dgm:pt>
    <dgm:pt modelId="{25FFEED6-3EDB-4A0F-9A5F-7FA985262151}" type="sibTrans" cxnId="{0D2585D2-81C5-41C7-A312-8FDCE7EEFDD8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55256BE8-79B7-44A6-A2DC-B94FCCCBE04C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1" dirty="0" smtClean="0"/>
            <a:t>graph formulation</a:t>
          </a:r>
        </a:p>
      </dgm:t>
    </dgm:pt>
    <dgm:pt modelId="{C5DA3834-39B6-4389-8657-6EDCC3974803}" type="parTrans" cxnId="{C62DE11B-6530-4FBF-A83F-97E196DEA624}">
      <dgm:prSet/>
      <dgm:spPr/>
      <dgm:t>
        <a:bodyPr/>
        <a:lstStyle/>
        <a:p>
          <a:endParaRPr lang="en-US"/>
        </a:p>
      </dgm:t>
    </dgm:pt>
    <dgm:pt modelId="{1ECFDB1D-2F3B-4E14-B9F1-A05AC20251C4}" type="sibTrans" cxnId="{C62DE11B-6530-4FBF-A83F-97E196DEA624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F124C5ED-AC63-4F02-809B-063697666953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600" b="1" dirty="0" smtClean="0"/>
            <a:t>parallel inclusion-based points-to analysis</a:t>
          </a:r>
        </a:p>
      </dgm:t>
    </dgm:pt>
    <dgm:pt modelId="{1FB4CABF-18CD-4ACC-9A14-240B6BCA7AA0}" type="parTrans" cxnId="{773C5D60-DDD1-4A06-9665-05EB136D6C00}">
      <dgm:prSet/>
      <dgm:spPr/>
      <dgm:t>
        <a:bodyPr/>
        <a:lstStyle/>
        <a:p>
          <a:endParaRPr lang="en-US"/>
        </a:p>
      </dgm:t>
    </dgm:pt>
    <dgm:pt modelId="{3B314619-B5FD-4081-9F98-A4C02CB99E70}" type="sibTrans" cxnId="{773C5D60-DDD1-4A06-9665-05EB136D6C00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B502F3D8-C59D-48D2-9B5F-C4A4E5C61ECC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/>
          <a:endParaRPr lang="en-US" sz="800" dirty="0"/>
        </a:p>
      </dgm:t>
    </dgm:pt>
    <dgm:pt modelId="{8D6B1432-D159-4016-91DD-FB2F4D289E47}" type="parTrans" cxnId="{F3B2F243-3216-4066-B1F8-5FF06A554BA9}">
      <dgm:prSet/>
      <dgm:spPr/>
      <dgm:t>
        <a:bodyPr/>
        <a:lstStyle/>
        <a:p>
          <a:endParaRPr lang="en-US"/>
        </a:p>
      </dgm:t>
    </dgm:pt>
    <dgm:pt modelId="{AC77D9FF-0C3D-41F2-A6CC-E20AB7F1C2C1}" type="sibTrans" cxnId="{F3B2F243-3216-4066-B1F8-5FF06A554BA9}">
      <dgm:prSet/>
      <dgm:spPr/>
      <dgm:t>
        <a:bodyPr/>
        <a:lstStyle/>
        <a:p>
          <a:endParaRPr lang="en-US"/>
        </a:p>
      </dgm:t>
    </dgm:pt>
    <dgm:pt modelId="{905348D0-8F59-4476-8AE9-631CBD45D08B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efficient parallelization</a:t>
          </a:r>
        </a:p>
      </dgm:t>
    </dgm:pt>
    <dgm:pt modelId="{5E982BBD-E9B1-4142-9892-7E8807E0F941}" type="parTrans" cxnId="{3AB6C7B8-93D6-4498-A7B3-7D8BF9FE7B24}">
      <dgm:prSet/>
      <dgm:spPr/>
      <dgm:t>
        <a:bodyPr/>
        <a:lstStyle/>
        <a:p>
          <a:endParaRPr lang="en-US"/>
        </a:p>
      </dgm:t>
    </dgm:pt>
    <dgm:pt modelId="{99953CF4-01F2-4815-B4F4-73065657E009}" type="sibTrans" cxnId="{3AB6C7B8-93D6-4498-A7B3-7D8BF9FE7B24}">
      <dgm:prSet/>
      <dgm:spPr/>
      <dgm:t>
        <a:bodyPr/>
        <a:lstStyle/>
        <a:p>
          <a:endParaRPr lang="en-US"/>
        </a:p>
      </dgm:t>
    </dgm:pt>
    <dgm:pt modelId="{F10244CE-B95C-4B6D-AEE5-AC0E98EC8CB9}" type="pres">
      <dgm:prSet presAssocID="{A6739189-DBAD-41B4-AE7B-DFBF92C4BC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725EF2-AACE-4E39-89F7-D122EF41DFC6}" type="pres">
      <dgm:prSet presAssocID="{84B4D093-4709-4025-86AF-4050C25586BE}" presName="node" presStyleLbl="node1" presStyleIdx="0" presStyleCnt="4" custScaleX="75224" custScaleY="55231" custLinFactNeighborX="-395" custLinFactNeighborY="-83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B6BD4-7670-49EF-AD47-B5CEDE206A42}" type="pres">
      <dgm:prSet presAssocID="{25FFEED6-3EDB-4A0F-9A5F-7FA98526215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9EE1D98-709E-48BF-B1AF-55B116F4FC04}" type="pres">
      <dgm:prSet presAssocID="{25FFEED6-3EDB-4A0F-9A5F-7FA98526215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D1D7217-4324-4219-8150-C1F821CC3EE0}" type="pres">
      <dgm:prSet presAssocID="{55256BE8-79B7-44A6-A2DC-B94FCCCBE04C}" presName="node" presStyleLbl="node1" presStyleIdx="1" presStyleCnt="4" custScaleX="63065" custScaleY="57465" custLinFactNeighborX="-3262" custLinFactNeighborY="-83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DD655-6F0F-4B59-830F-EC1AB5D4B48C}" type="pres">
      <dgm:prSet presAssocID="{1ECFDB1D-2F3B-4E14-B9F1-A05AC20251C4}" presName="sibTrans" presStyleLbl="sibTrans2D1" presStyleIdx="1" presStyleCnt="3" custAng="287170" custScaleX="105871"/>
      <dgm:spPr/>
      <dgm:t>
        <a:bodyPr/>
        <a:lstStyle/>
        <a:p>
          <a:endParaRPr lang="en-US"/>
        </a:p>
      </dgm:t>
    </dgm:pt>
    <dgm:pt modelId="{36DFB199-DDA1-440A-8FEC-E2180F59B36C}" type="pres">
      <dgm:prSet presAssocID="{1ECFDB1D-2F3B-4E14-B9F1-A05AC20251C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787602-9500-4AB0-AEE4-42A7787A4B11}" type="pres">
      <dgm:prSet presAssocID="{F124C5ED-AC63-4F02-809B-063697666953}" presName="node" presStyleLbl="node1" presStyleIdx="2" presStyleCnt="4" custScaleX="79018" custScaleY="77088" custLinFactNeighborX="-7673" custLinFactNeighborY="-9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9AF50-988A-49B7-813F-96F95BF60BF4}" type="pres">
      <dgm:prSet presAssocID="{3B314619-B5FD-4081-9F98-A4C02CB99E7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4C3A168-D530-4546-99FB-5C4CE742B828}" type="pres">
      <dgm:prSet presAssocID="{3B314619-B5FD-4081-9F98-A4C02CB99E70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50A80684-CE66-4502-9C94-47F9BFFAA65B}" type="pres">
      <dgm:prSet presAssocID="{905348D0-8F59-4476-8AE9-631CBD45D08B}" presName="node" presStyleLbl="node1" presStyleIdx="3" presStyleCnt="4" custScaleX="67832" custScaleY="73524" custLinFactNeighborY="-13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D1EF0C-1763-4E90-9D18-BE133EB76FF9}" type="presOf" srcId="{55256BE8-79B7-44A6-A2DC-B94FCCCBE04C}" destId="{ED1D7217-4324-4219-8150-C1F821CC3EE0}" srcOrd="0" destOrd="0" presId="urn:microsoft.com/office/officeart/2005/8/layout/process1"/>
    <dgm:cxn modelId="{7B4D819D-FDAD-49CD-A678-F1DD0F6ECE20}" type="presOf" srcId="{A6739189-DBAD-41B4-AE7B-DFBF92C4BC51}" destId="{F10244CE-B95C-4B6D-AEE5-AC0E98EC8CB9}" srcOrd="0" destOrd="0" presId="urn:microsoft.com/office/officeart/2005/8/layout/process1"/>
    <dgm:cxn modelId="{C121733A-FACE-47CF-9FF2-2A49B1538E9D}" type="presOf" srcId="{3B314619-B5FD-4081-9F98-A4C02CB99E70}" destId="{B439AF50-988A-49B7-813F-96F95BF60BF4}" srcOrd="0" destOrd="0" presId="urn:microsoft.com/office/officeart/2005/8/layout/process1"/>
    <dgm:cxn modelId="{A3F4F70C-3869-4341-9D73-C30B5D163414}" type="presOf" srcId="{3B314619-B5FD-4081-9F98-A4C02CB99E70}" destId="{54C3A168-D530-4546-99FB-5C4CE742B828}" srcOrd="1" destOrd="0" presId="urn:microsoft.com/office/officeart/2005/8/layout/process1"/>
    <dgm:cxn modelId="{CF8F7F70-74D7-47F7-AFC2-790B6A52BD25}" type="presOf" srcId="{84B4D093-4709-4025-86AF-4050C25586BE}" destId="{22725EF2-AACE-4E39-89F7-D122EF41DFC6}" srcOrd="0" destOrd="0" presId="urn:microsoft.com/office/officeart/2005/8/layout/process1"/>
    <dgm:cxn modelId="{087DB8DF-ADD1-40F8-84BE-BEB0CEA386CF}" type="presOf" srcId="{1ECFDB1D-2F3B-4E14-B9F1-A05AC20251C4}" destId="{3A0DD655-6F0F-4B59-830F-EC1AB5D4B48C}" srcOrd="0" destOrd="0" presId="urn:microsoft.com/office/officeart/2005/8/layout/process1"/>
    <dgm:cxn modelId="{52C7EC11-60AC-4729-8AF0-35B1EE77755F}" type="presOf" srcId="{25FFEED6-3EDB-4A0F-9A5F-7FA985262151}" destId="{C9EE1D98-709E-48BF-B1AF-55B116F4FC04}" srcOrd="1" destOrd="0" presId="urn:microsoft.com/office/officeart/2005/8/layout/process1"/>
    <dgm:cxn modelId="{9080E0B9-64B4-4624-884F-66629C9E17AA}" type="presOf" srcId="{905348D0-8F59-4476-8AE9-631CBD45D08B}" destId="{50A80684-CE66-4502-9C94-47F9BFFAA65B}" srcOrd="0" destOrd="0" presId="urn:microsoft.com/office/officeart/2005/8/layout/process1"/>
    <dgm:cxn modelId="{3AB6C7B8-93D6-4498-A7B3-7D8BF9FE7B24}" srcId="{A6739189-DBAD-41B4-AE7B-DFBF92C4BC51}" destId="{905348D0-8F59-4476-8AE9-631CBD45D08B}" srcOrd="3" destOrd="0" parTransId="{5E982BBD-E9B1-4142-9892-7E8807E0F941}" sibTransId="{99953CF4-01F2-4815-B4F4-73065657E009}"/>
    <dgm:cxn modelId="{C62DE11B-6530-4FBF-A83F-97E196DEA624}" srcId="{A6739189-DBAD-41B4-AE7B-DFBF92C4BC51}" destId="{55256BE8-79B7-44A6-A2DC-B94FCCCBE04C}" srcOrd="1" destOrd="0" parTransId="{C5DA3834-39B6-4389-8657-6EDCC3974803}" sibTransId="{1ECFDB1D-2F3B-4E14-B9F1-A05AC20251C4}"/>
    <dgm:cxn modelId="{2502EFF7-ED35-405A-837F-0C20F0617793}" type="presOf" srcId="{1ECFDB1D-2F3B-4E14-B9F1-A05AC20251C4}" destId="{36DFB199-DDA1-440A-8FEC-E2180F59B36C}" srcOrd="1" destOrd="0" presId="urn:microsoft.com/office/officeart/2005/8/layout/process1"/>
    <dgm:cxn modelId="{F3B2F243-3216-4066-B1F8-5FF06A554BA9}" srcId="{F124C5ED-AC63-4F02-809B-063697666953}" destId="{B502F3D8-C59D-48D2-9B5F-C4A4E5C61ECC}" srcOrd="0" destOrd="0" parTransId="{8D6B1432-D159-4016-91DD-FB2F4D289E47}" sibTransId="{AC77D9FF-0C3D-41F2-A6CC-E20AB7F1C2C1}"/>
    <dgm:cxn modelId="{F840BF34-01D8-4F8A-9F1E-A75DC4C31A8C}" type="presOf" srcId="{B502F3D8-C59D-48D2-9B5F-C4A4E5C61ECC}" destId="{31787602-9500-4AB0-AEE4-42A7787A4B11}" srcOrd="0" destOrd="1" presId="urn:microsoft.com/office/officeart/2005/8/layout/process1"/>
    <dgm:cxn modelId="{773C5D60-DDD1-4A06-9665-05EB136D6C00}" srcId="{A6739189-DBAD-41B4-AE7B-DFBF92C4BC51}" destId="{F124C5ED-AC63-4F02-809B-063697666953}" srcOrd="2" destOrd="0" parTransId="{1FB4CABF-18CD-4ACC-9A14-240B6BCA7AA0}" sibTransId="{3B314619-B5FD-4081-9F98-A4C02CB99E70}"/>
    <dgm:cxn modelId="{0D2585D2-81C5-41C7-A312-8FDCE7EEFDD8}" srcId="{A6739189-DBAD-41B4-AE7B-DFBF92C4BC51}" destId="{84B4D093-4709-4025-86AF-4050C25586BE}" srcOrd="0" destOrd="0" parTransId="{90436E9D-3B76-4A97-A768-DDF2481E4DD4}" sibTransId="{25FFEED6-3EDB-4A0F-9A5F-7FA985262151}"/>
    <dgm:cxn modelId="{5489C712-052F-4D3D-9B5D-F03C10031E8F}" type="presOf" srcId="{F124C5ED-AC63-4F02-809B-063697666953}" destId="{31787602-9500-4AB0-AEE4-42A7787A4B11}" srcOrd="0" destOrd="0" presId="urn:microsoft.com/office/officeart/2005/8/layout/process1"/>
    <dgm:cxn modelId="{3A50C318-2FC1-4005-A2B3-880CCEDED9BA}" type="presOf" srcId="{25FFEED6-3EDB-4A0F-9A5F-7FA985262151}" destId="{CD8B6BD4-7670-49EF-AD47-B5CEDE206A42}" srcOrd="0" destOrd="0" presId="urn:microsoft.com/office/officeart/2005/8/layout/process1"/>
    <dgm:cxn modelId="{47580238-8B0C-421D-9E68-946868515C24}" type="presParOf" srcId="{F10244CE-B95C-4B6D-AEE5-AC0E98EC8CB9}" destId="{22725EF2-AACE-4E39-89F7-D122EF41DFC6}" srcOrd="0" destOrd="0" presId="urn:microsoft.com/office/officeart/2005/8/layout/process1"/>
    <dgm:cxn modelId="{3D2EA8F8-DB03-4642-A587-A7539CA415C9}" type="presParOf" srcId="{F10244CE-B95C-4B6D-AEE5-AC0E98EC8CB9}" destId="{CD8B6BD4-7670-49EF-AD47-B5CEDE206A42}" srcOrd="1" destOrd="0" presId="urn:microsoft.com/office/officeart/2005/8/layout/process1"/>
    <dgm:cxn modelId="{AD9EACA9-6911-40DC-8545-8F0C000E5F85}" type="presParOf" srcId="{CD8B6BD4-7670-49EF-AD47-B5CEDE206A42}" destId="{C9EE1D98-709E-48BF-B1AF-55B116F4FC04}" srcOrd="0" destOrd="0" presId="urn:microsoft.com/office/officeart/2005/8/layout/process1"/>
    <dgm:cxn modelId="{7553072D-5DCB-4C9B-9FA5-38A3D5CB5BD9}" type="presParOf" srcId="{F10244CE-B95C-4B6D-AEE5-AC0E98EC8CB9}" destId="{ED1D7217-4324-4219-8150-C1F821CC3EE0}" srcOrd="2" destOrd="0" presId="urn:microsoft.com/office/officeart/2005/8/layout/process1"/>
    <dgm:cxn modelId="{D7226A6F-112C-4B0C-ABA0-51D370354276}" type="presParOf" srcId="{F10244CE-B95C-4B6D-AEE5-AC0E98EC8CB9}" destId="{3A0DD655-6F0F-4B59-830F-EC1AB5D4B48C}" srcOrd="3" destOrd="0" presId="urn:microsoft.com/office/officeart/2005/8/layout/process1"/>
    <dgm:cxn modelId="{44F5AB91-FD30-4ED9-B18B-12311168D62D}" type="presParOf" srcId="{3A0DD655-6F0F-4B59-830F-EC1AB5D4B48C}" destId="{36DFB199-DDA1-440A-8FEC-E2180F59B36C}" srcOrd="0" destOrd="0" presId="urn:microsoft.com/office/officeart/2005/8/layout/process1"/>
    <dgm:cxn modelId="{EEF1950D-D752-44DD-9D84-6B1EE1D7B763}" type="presParOf" srcId="{F10244CE-B95C-4B6D-AEE5-AC0E98EC8CB9}" destId="{31787602-9500-4AB0-AEE4-42A7787A4B11}" srcOrd="4" destOrd="0" presId="urn:microsoft.com/office/officeart/2005/8/layout/process1"/>
    <dgm:cxn modelId="{5D493F33-C7D0-4987-B9DE-2AB6CDB1CE95}" type="presParOf" srcId="{F10244CE-B95C-4B6D-AEE5-AC0E98EC8CB9}" destId="{B439AF50-988A-49B7-813F-96F95BF60BF4}" srcOrd="5" destOrd="0" presId="urn:microsoft.com/office/officeart/2005/8/layout/process1"/>
    <dgm:cxn modelId="{BFED4C71-D16E-42A7-9D69-C97029D657DC}" type="presParOf" srcId="{B439AF50-988A-49B7-813F-96F95BF60BF4}" destId="{54C3A168-D530-4546-99FB-5C4CE742B828}" srcOrd="0" destOrd="0" presId="urn:microsoft.com/office/officeart/2005/8/layout/process1"/>
    <dgm:cxn modelId="{D8799463-2537-4C34-BE5C-FAF1DD3FF3D0}" type="presParOf" srcId="{F10244CE-B95C-4B6D-AEE5-AC0E98EC8CB9}" destId="{50A80684-CE66-4502-9C94-47F9BFFAA6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739189-DBAD-41B4-AE7B-DFBF92C4BC51}" type="doc">
      <dgm:prSet loTypeId="urn:microsoft.com/office/officeart/2005/8/layout/process1" loCatId="process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4B4D093-4709-4025-86AF-4050C25586BE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inclusion-based points-to analysis</a:t>
          </a:r>
        </a:p>
      </dgm:t>
    </dgm:pt>
    <dgm:pt modelId="{90436E9D-3B76-4A97-A768-DDF2481E4DD4}" type="parTrans" cxnId="{0D2585D2-81C5-41C7-A312-8FDCE7EEFDD8}">
      <dgm:prSet/>
      <dgm:spPr/>
      <dgm:t>
        <a:bodyPr/>
        <a:lstStyle/>
        <a:p>
          <a:endParaRPr lang="en-US"/>
        </a:p>
      </dgm:t>
    </dgm:pt>
    <dgm:pt modelId="{25FFEED6-3EDB-4A0F-9A5F-7FA985262151}" type="sibTrans" cxnId="{0D2585D2-81C5-41C7-A312-8FDCE7EEFDD8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5256BE8-79B7-44A6-A2DC-B94FCCCBE04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graph formulation</a:t>
          </a:r>
        </a:p>
      </dgm:t>
    </dgm:pt>
    <dgm:pt modelId="{C5DA3834-39B6-4389-8657-6EDCC3974803}" type="parTrans" cxnId="{C62DE11B-6530-4FBF-A83F-97E196DEA624}">
      <dgm:prSet/>
      <dgm:spPr/>
      <dgm:t>
        <a:bodyPr/>
        <a:lstStyle/>
        <a:p>
          <a:endParaRPr lang="en-US"/>
        </a:p>
      </dgm:t>
    </dgm:pt>
    <dgm:pt modelId="{1ECFDB1D-2F3B-4E14-B9F1-A05AC20251C4}" type="sibTrans" cxnId="{C62DE11B-6530-4FBF-A83F-97E196DEA624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F124C5ED-AC63-4F02-809B-06369766695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ctr"/>
          <a:r>
            <a:rPr lang="en-US" sz="1600" b="1" dirty="0" smtClean="0"/>
            <a:t>parallel inclusion-based points-to analysis</a:t>
          </a:r>
        </a:p>
      </dgm:t>
    </dgm:pt>
    <dgm:pt modelId="{1FB4CABF-18CD-4ACC-9A14-240B6BCA7AA0}" type="parTrans" cxnId="{773C5D60-DDD1-4A06-9665-05EB136D6C00}">
      <dgm:prSet/>
      <dgm:spPr/>
      <dgm:t>
        <a:bodyPr/>
        <a:lstStyle/>
        <a:p>
          <a:endParaRPr lang="en-US"/>
        </a:p>
      </dgm:t>
    </dgm:pt>
    <dgm:pt modelId="{3B314619-B5FD-4081-9F98-A4C02CB99E70}" type="sibTrans" cxnId="{773C5D60-DDD1-4A06-9665-05EB136D6C00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B502F3D8-C59D-48D2-9B5F-C4A4E5C61ECC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algn="l"/>
          <a:endParaRPr lang="en-US" sz="800" dirty="0"/>
        </a:p>
      </dgm:t>
    </dgm:pt>
    <dgm:pt modelId="{8D6B1432-D159-4016-91DD-FB2F4D289E47}" type="parTrans" cxnId="{F3B2F243-3216-4066-B1F8-5FF06A554BA9}">
      <dgm:prSet/>
      <dgm:spPr/>
      <dgm:t>
        <a:bodyPr/>
        <a:lstStyle/>
        <a:p>
          <a:endParaRPr lang="en-US"/>
        </a:p>
      </dgm:t>
    </dgm:pt>
    <dgm:pt modelId="{AC77D9FF-0C3D-41F2-A6CC-E20AB7F1C2C1}" type="sibTrans" cxnId="{F3B2F243-3216-4066-B1F8-5FF06A554BA9}">
      <dgm:prSet/>
      <dgm:spPr/>
      <dgm:t>
        <a:bodyPr/>
        <a:lstStyle/>
        <a:p>
          <a:endParaRPr lang="en-US"/>
        </a:p>
      </dgm:t>
    </dgm:pt>
    <dgm:pt modelId="{905348D0-8F59-4476-8AE9-631CBD45D08B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600" b="1" dirty="0" smtClean="0"/>
            <a:t>efficient parallelization</a:t>
          </a:r>
        </a:p>
      </dgm:t>
    </dgm:pt>
    <dgm:pt modelId="{5E982BBD-E9B1-4142-9892-7E8807E0F941}" type="parTrans" cxnId="{3AB6C7B8-93D6-4498-A7B3-7D8BF9FE7B24}">
      <dgm:prSet/>
      <dgm:spPr/>
      <dgm:t>
        <a:bodyPr/>
        <a:lstStyle/>
        <a:p>
          <a:endParaRPr lang="en-US"/>
        </a:p>
      </dgm:t>
    </dgm:pt>
    <dgm:pt modelId="{99953CF4-01F2-4815-B4F4-73065657E009}" type="sibTrans" cxnId="{3AB6C7B8-93D6-4498-A7B3-7D8BF9FE7B24}">
      <dgm:prSet/>
      <dgm:spPr/>
      <dgm:t>
        <a:bodyPr/>
        <a:lstStyle/>
        <a:p>
          <a:endParaRPr lang="en-US"/>
        </a:p>
      </dgm:t>
    </dgm:pt>
    <dgm:pt modelId="{F10244CE-B95C-4B6D-AEE5-AC0E98EC8CB9}" type="pres">
      <dgm:prSet presAssocID="{A6739189-DBAD-41B4-AE7B-DFBF92C4BC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725EF2-AACE-4E39-89F7-D122EF41DFC6}" type="pres">
      <dgm:prSet presAssocID="{84B4D093-4709-4025-86AF-4050C25586BE}" presName="node" presStyleLbl="node1" presStyleIdx="0" presStyleCnt="4" custScaleX="75224" custScaleY="55231" custLinFactNeighborX="-395" custLinFactNeighborY="-839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B6BD4-7670-49EF-AD47-B5CEDE206A42}" type="pres">
      <dgm:prSet presAssocID="{25FFEED6-3EDB-4A0F-9A5F-7FA98526215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9EE1D98-709E-48BF-B1AF-55B116F4FC04}" type="pres">
      <dgm:prSet presAssocID="{25FFEED6-3EDB-4A0F-9A5F-7FA98526215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D1D7217-4324-4219-8150-C1F821CC3EE0}" type="pres">
      <dgm:prSet presAssocID="{55256BE8-79B7-44A6-A2DC-B94FCCCBE04C}" presName="node" presStyleLbl="node1" presStyleIdx="1" presStyleCnt="4" custScaleX="63065" custScaleY="57465" custLinFactNeighborX="-3262" custLinFactNeighborY="-83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DD655-6F0F-4B59-830F-EC1AB5D4B48C}" type="pres">
      <dgm:prSet presAssocID="{1ECFDB1D-2F3B-4E14-B9F1-A05AC20251C4}" presName="sibTrans" presStyleLbl="sibTrans2D1" presStyleIdx="1" presStyleCnt="3" custAng="287170" custScaleX="105871"/>
      <dgm:spPr/>
      <dgm:t>
        <a:bodyPr/>
        <a:lstStyle/>
        <a:p>
          <a:endParaRPr lang="en-US"/>
        </a:p>
      </dgm:t>
    </dgm:pt>
    <dgm:pt modelId="{36DFB199-DDA1-440A-8FEC-E2180F59B36C}" type="pres">
      <dgm:prSet presAssocID="{1ECFDB1D-2F3B-4E14-B9F1-A05AC20251C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787602-9500-4AB0-AEE4-42A7787A4B11}" type="pres">
      <dgm:prSet presAssocID="{F124C5ED-AC63-4F02-809B-063697666953}" presName="node" presStyleLbl="node1" presStyleIdx="2" presStyleCnt="4" custScaleX="79018" custScaleY="77088" custLinFactNeighborX="-7673" custLinFactNeighborY="-9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9AF50-988A-49B7-813F-96F95BF60BF4}" type="pres">
      <dgm:prSet presAssocID="{3B314619-B5FD-4081-9F98-A4C02CB99E7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4C3A168-D530-4546-99FB-5C4CE742B828}" type="pres">
      <dgm:prSet presAssocID="{3B314619-B5FD-4081-9F98-A4C02CB99E70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50A80684-CE66-4502-9C94-47F9BFFAA65B}" type="pres">
      <dgm:prSet presAssocID="{905348D0-8F59-4476-8AE9-631CBD45D08B}" presName="node" presStyleLbl="node1" presStyleIdx="3" presStyleCnt="4" custScaleX="67832" custScaleY="73524" custLinFactNeighborY="-13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70579E-5FA5-4E94-9450-1116AB1E1DA3}" type="presOf" srcId="{A6739189-DBAD-41B4-AE7B-DFBF92C4BC51}" destId="{F10244CE-B95C-4B6D-AEE5-AC0E98EC8CB9}" srcOrd="0" destOrd="0" presId="urn:microsoft.com/office/officeart/2005/8/layout/process1"/>
    <dgm:cxn modelId="{1CE585FD-7E47-488C-8974-E1F460A9EF25}" type="presOf" srcId="{84B4D093-4709-4025-86AF-4050C25586BE}" destId="{22725EF2-AACE-4E39-89F7-D122EF41DFC6}" srcOrd="0" destOrd="0" presId="urn:microsoft.com/office/officeart/2005/8/layout/process1"/>
    <dgm:cxn modelId="{6EFEC8CE-3E59-40CA-A073-B1ADB6C4AA59}" type="presOf" srcId="{25FFEED6-3EDB-4A0F-9A5F-7FA985262151}" destId="{C9EE1D98-709E-48BF-B1AF-55B116F4FC04}" srcOrd="1" destOrd="0" presId="urn:microsoft.com/office/officeart/2005/8/layout/process1"/>
    <dgm:cxn modelId="{E681EDF9-5920-44EC-B5B9-E6FD6D5A9664}" type="presOf" srcId="{25FFEED6-3EDB-4A0F-9A5F-7FA985262151}" destId="{CD8B6BD4-7670-49EF-AD47-B5CEDE206A42}" srcOrd="0" destOrd="0" presId="urn:microsoft.com/office/officeart/2005/8/layout/process1"/>
    <dgm:cxn modelId="{45830B06-FB25-45A2-9FE5-42DCDB985853}" type="presOf" srcId="{3B314619-B5FD-4081-9F98-A4C02CB99E70}" destId="{B439AF50-988A-49B7-813F-96F95BF60BF4}" srcOrd="0" destOrd="0" presId="urn:microsoft.com/office/officeart/2005/8/layout/process1"/>
    <dgm:cxn modelId="{01B29F00-7629-4F7E-B1C7-B816143DFEFD}" type="presOf" srcId="{1ECFDB1D-2F3B-4E14-B9F1-A05AC20251C4}" destId="{3A0DD655-6F0F-4B59-830F-EC1AB5D4B48C}" srcOrd="0" destOrd="0" presId="urn:microsoft.com/office/officeart/2005/8/layout/process1"/>
    <dgm:cxn modelId="{9AB20CD5-B701-46D7-A10D-70329F7DD4D3}" type="presOf" srcId="{B502F3D8-C59D-48D2-9B5F-C4A4E5C61ECC}" destId="{31787602-9500-4AB0-AEE4-42A7787A4B11}" srcOrd="0" destOrd="1" presId="urn:microsoft.com/office/officeart/2005/8/layout/process1"/>
    <dgm:cxn modelId="{E00E8A5D-C730-4969-9516-3437D3886A41}" type="presOf" srcId="{905348D0-8F59-4476-8AE9-631CBD45D08B}" destId="{50A80684-CE66-4502-9C94-47F9BFFAA65B}" srcOrd="0" destOrd="0" presId="urn:microsoft.com/office/officeart/2005/8/layout/process1"/>
    <dgm:cxn modelId="{3AB6C7B8-93D6-4498-A7B3-7D8BF9FE7B24}" srcId="{A6739189-DBAD-41B4-AE7B-DFBF92C4BC51}" destId="{905348D0-8F59-4476-8AE9-631CBD45D08B}" srcOrd="3" destOrd="0" parTransId="{5E982BBD-E9B1-4142-9892-7E8807E0F941}" sibTransId="{99953CF4-01F2-4815-B4F4-73065657E009}"/>
    <dgm:cxn modelId="{C62DE11B-6530-4FBF-A83F-97E196DEA624}" srcId="{A6739189-DBAD-41B4-AE7B-DFBF92C4BC51}" destId="{55256BE8-79B7-44A6-A2DC-B94FCCCBE04C}" srcOrd="1" destOrd="0" parTransId="{C5DA3834-39B6-4389-8657-6EDCC3974803}" sibTransId="{1ECFDB1D-2F3B-4E14-B9F1-A05AC20251C4}"/>
    <dgm:cxn modelId="{F3B2F243-3216-4066-B1F8-5FF06A554BA9}" srcId="{F124C5ED-AC63-4F02-809B-063697666953}" destId="{B502F3D8-C59D-48D2-9B5F-C4A4E5C61ECC}" srcOrd="0" destOrd="0" parTransId="{8D6B1432-D159-4016-91DD-FB2F4D289E47}" sibTransId="{AC77D9FF-0C3D-41F2-A6CC-E20AB7F1C2C1}"/>
    <dgm:cxn modelId="{EB0F4F08-D902-4D8C-ADCB-DA1B04EDD9FE}" type="presOf" srcId="{3B314619-B5FD-4081-9F98-A4C02CB99E70}" destId="{54C3A168-D530-4546-99FB-5C4CE742B828}" srcOrd="1" destOrd="0" presId="urn:microsoft.com/office/officeart/2005/8/layout/process1"/>
    <dgm:cxn modelId="{773C5D60-DDD1-4A06-9665-05EB136D6C00}" srcId="{A6739189-DBAD-41B4-AE7B-DFBF92C4BC51}" destId="{F124C5ED-AC63-4F02-809B-063697666953}" srcOrd="2" destOrd="0" parTransId="{1FB4CABF-18CD-4ACC-9A14-240B6BCA7AA0}" sibTransId="{3B314619-B5FD-4081-9F98-A4C02CB99E70}"/>
    <dgm:cxn modelId="{B85056F3-49E4-43C4-84AB-7B6B30108F90}" type="presOf" srcId="{55256BE8-79B7-44A6-A2DC-B94FCCCBE04C}" destId="{ED1D7217-4324-4219-8150-C1F821CC3EE0}" srcOrd="0" destOrd="0" presId="urn:microsoft.com/office/officeart/2005/8/layout/process1"/>
    <dgm:cxn modelId="{0D2585D2-81C5-41C7-A312-8FDCE7EEFDD8}" srcId="{A6739189-DBAD-41B4-AE7B-DFBF92C4BC51}" destId="{84B4D093-4709-4025-86AF-4050C25586BE}" srcOrd="0" destOrd="0" parTransId="{90436E9D-3B76-4A97-A768-DDF2481E4DD4}" sibTransId="{25FFEED6-3EDB-4A0F-9A5F-7FA985262151}"/>
    <dgm:cxn modelId="{9BAA5A76-2372-4282-80F7-A5BBB3E799FE}" type="presOf" srcId="{1ECFDB1D-2F3B-4E14-B9F1-A05AC20251C4}" destId="{36DFB199-DDA1-440A-8FEC-E2180F59B36C}" srcOrd="1" destOrd="0" presId="urn:microsoft.com/office/officeart/2005/8/layout/process1"/>
    <dgm:cxn modelId="{FFCF027F-5AC7-411C-9729-05DCBB86A724}" type="presOf" srcId="{F124C5ED-AC63-4F02-809B-063697666953}" destId="{31787602-9500-4AB0-AEE4-42A7787A4B11}" srcOrd="0" destOrd="0" presId="urn:microsoft.com/office/officeart/2005/8/layout/process1"/>
    <dgm:cxn modelId="{779E8978-F690-4A53-9537-2B423CF561A8}" type="presParOf" srcId="{F10244CE-B95C-4B6D-AEE5-AC0E98EC8CB9}" destId="{22725EF2-AACE-4E39-89F7-D122EF41DFC6}" srcOrd="0" destOrd="0" presId="urn:microsoft.com/office/officeart/2005/8/layout/process1"/>
    <dgm:cxn modelId="{093EF211-7A65-4200-8E06-8B9245F2384D}" type="presParOf" srcId="{F10244CE-B95C-4B6D-AEE5-AC0E98EC8CB9}" destId="{CD8B6BD4-7670-49EF-AD47-B5CEDE206A42}" srcOrd="1" destOrd="0" presId="urn:microsoft.com/office/officeart/2005/8/layout/process1"/>
    <dgm:cxn modelId="{DAFCF3A5-B425-43A1-A0AC-C59D367AD0A2}" type="presParOf" srcId="{CD8B6BD4-7670-49EF-AD47-B5CEDE206A42}" destId="{C9EE1D98-709E-48BF-B1AF-55B116F4FC04}" srcOrd="0" destOrd="0" presId="urn:microsoft.com/office/officeart/2005/8/layout/process1"/>
    <dgm:cxn modelId="{16CD5837-833E-408B-A93E-EE06A18B7B1C}" type="presParOf" srcId="{F10244CE-B95C-4B6D-AEE5-AC0E98EC8CB9}" destId="{ED1D7217-4324-4219-8150-C1F821CC3EE0}" srcOrd="2" destOrd="0" presId="urn:microsoft.com/office/officeart/2005/8/layout/process1"/>
    <dgm:cxn modelId="{F8D3C248-58AD-4A1D-B0A4-8CD269C45CDA}" type="presParOf" srcId="{F10244CE-B95C-4B6D-AEE5-AC0E98EC8CB9}" destId="{3A0DD655-6F0F-4B59-830F-EC1AB5D4B48C}" srcOrd="3" destOrd="0" presId="urn:microsoft.com/office/officeart/2005/8/layout/process1"/>
    <dgm:cxn modelId="{446FD1C9-94B9-496A-BB87-DB7EA25C0564}" type="presParOf" srcId="{3A0DD655-6F0F-4B59-830F-EC1AB5D4B48C}" destId="{36DFB199-DDA1-440A-8FEC-E2180F59B36C}" srcOrd="0" destOrd="0" presId="urn:microsoft.com/office/officeart/2005/8/layout/process1"/>
    <dgm:cxn modelId="{BB5DD270-4F6B-4BE2-81F8-71E01C413B8C}" type="presParOf" srcId="{F10244CE-B95C-4B6D-AEE5-AC0E98EC8CB9}" destId="{31787602-9500-4AB0-AEE4-42A7787A4B11}" srcOrd="4" destOrd="0" presId="urn:microsoft.com/office/officeart/2005/8/layout/process1"/>
    <dgm:cxn modelId="{9A6DAE02-2693-4BB9-B131-B802B895A670}" type="presParOf" srcId="{F10244CE-B95C-4B6D-AEE5-AC0E98EC8CB9}" destId="{B439AF50-988A-49B7-813F-96F95BF60BF4}" srcOrd="5" destOrd="0" presId="urn:microsoft.com/office/officeart/2005/8/layout/process1"/>
    <dgm:cxn modelId="{0514107F-4547-4426-B611-8431DC5E8E35}" type="presParOf" srcId="{B439AF50-988A-49B7-813F-96F95BF60BF4}" destId="{54C3A168-D530-4546-99FB-5C4CE742B828}" srcOrd="0" destOrd="0" presId="urn:microsoft.com/office/officeart/2005/8/layout/process1"/>
    <dgm:cxn modelId="{F141B120-59AD-4C70-ACD7-5C689CBEA070}" type="presParOf" srcId="{F10244CE-B95C-4B6D-AEE5-AC0E98EC8CB9}" destId="{50A80684-CE66-4502-9C94-47F9BFFAA6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725EF2-AACE-4E39-89F7-D122EF41DFC6}">
      <dsp:nvSpPr>
        <dsp:cNvPr id="0" name=""/>
        <dsp:cNvSpPr/>
      </dsp:nvSpPr>
      <dsp:spPr>
        <a:xfrm>
          <a:off x="880" y="746596"/>
          <a:ext cx="1568921" cy="7810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inclusion-based points-to analysis</a:t>
          </a:r>
        </a:p>
      </dsp:txBody>
      <dsp:txXfrm>
        <a:off x="880" y="746596"/>
        <a:ext cx="1568921" cy="781097"/>
      </dsp:txXfrm>
    </dsp:sp>
    <dsp:sp modelId="{CD8B6BD4-7670-49EF-AD47-B5CEDE206A42}">
      <dsp:nvSpPr>
        <dsp:cNvPr id="0" name=""/>
        <dsp:cNvSpPr/>
      </dsp:nvSpPr>
      <dsp:spPr>
        <a:xfrm rot="345">
          <a:off x="1772766" y="878643"/>
          <a:ext cx="430284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345">
        <a:off x="1772766" y="878643"/>
        <a:ext cx="430284" cy="517245"/>
      </dsp:txXfrm>
    </dsp:sp>
    <dsp:sp modelId="{ED1D7217-4324-4219-8150-C1F821CC3EE0}">
      <dsp:nvSpPr>
        <dsp:cNvPr id="0" name=""/>
        <dsp:cNvSpPr/>
      </dsp:nvSpPr>
      <dsp:spPr>
        <a:xfrm>
          <a:off x="2381659" y="731026"/>
          <a:ext cx="1315325" cy="8126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graph formulation</a:t>
          </a:r>
        </a:p>
      </dsp:txBody>
      <dsp:txXfrm>
        <a:off x="2381659" y="731026"/>
        <a:ext cx="1315325" cy="812691"/>
      </dsp:txXfrm>
    </dsp:sp>
    <dsp:sp modelId="{3A0DD655-6F0F-4B59-830F-EC1AB5D4B48C}">
      <dsp:nvSpPr>
        <dsp:cNvPr id="0" name=""/>
        <dsp:cNvSpPr/>
      </dsp:nvSpPr>
      <dsp:spPr>
        <a:xfrm rot="1771545">
          <a:off x="3861023" y="1370675"/>
          <a:ext cx="491758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771545">
        <a:off x="3861023" y="1370675"/>
        <a:ext cx="491758" cy="517245"/>
      </dsp:txXfrm>
    </dsp:sp>
    <dsp:sp modelId="{31787602-9500-4AB0-AEE4-42A7787A4B11}">
      <dsp:nvSpPr>
        <dsp:cNvPr id="0" name=""/>
        <dsp:cNvSpPr/>
      </dsp:nvSpPr>
      <dsp:spPr>
        <a:xfrm>
          <a:off x="4492943" y="1638221"/>
          <a:ext cx="1648051" cy="10973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parallel inclusion-based points-to analysis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>
        <a:off x="4492943" y="1638221"/>
        <a:ext cx="1648051" cy="1097314"/>
      </dsp:txXfrm>
    </dsp:sp>
    <dsp:sp modelId="{B439AF50-988A-49B7-813F-96F95BF60BF4}">
      <dsp:nvSpPr>
        <dsp:cNvPr id="0" name=""/>
        <dsp:cNvSpPr/>
      </dsp:nvSpPr>
      <dsp:spPr>
        <a:xfrm rot="21529055">
          <a:off x="6365514" y="1901699"/>
          <a:ext cx="476189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21529055">
        <a:off x="6365514" y="1901699"/>
        <a:ext cx="476189" cy="517245"/>
      </dsp:txXfrm>
    </dsp:sp>
    <dsp:sp modelId="{50A80684-CE66-4502-9C94-47F9BFFAA65B}">
      <dsp:nvSpPr>
        <dsp:cNvPr id="0" name=""/>
        <dsp:cNvSpPr/>
      </dsp:nvSpPr>
      <dsp:spPr>
        <a:xfrm>
          <a:off x="7039274" y="1613438"/>
          <a:ext cx="1414749" cy="10465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efficient parallelization</a:t>
          </a:r>
        </a:p>
      </dsp:txBody>
      <dsp:txXfrm>
        <a:off x="7039274" y="1613438"/>
        <a:ext cx="1414749" cy="10465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725EF2-AACE-4E39-89F7-D122EF41DFC6}">
      <dsp:nvSpPr>
        <dsp:cNvPr id="0" name=""/>
        <dsp:cNvSpPr/>
      </dsp:nvSpPr>
      <dsp:spPr>
        <a:xfrm>
          <a:off x="880" y="746596"/>
          <a:ext cx="1568921" cy="78109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inclusion-based points-to analysis</a:t>
          </a:r>
        </a:p>
      </dsp:txBody>
      <dsp:txXfrm>
        <a:off x="880" y="746596"/>
        <a:ext cx="1568921" cy="781097"/>
      </dsp:txXfrm>
    </dsp:sp>
    <dsp:sp modelId="{CD8B6BD4-7670-49EF-AD47-B5CEDE206A42}">
      <dsp:nvSpPr>
        <dsp:cNvPr id="0" name=""/>
        <dsp:cNvSpPr/>
      </dsp:nvSpPr>
      <dsp:spPr>
        <a:xfrm rot="345">
          <a:off x="1772766" y="878643"/>
          <a:ext cx="430284" cy="51724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345">
        <a:off x="1772766" y="878643"/>
        <a:ext cx="430284" cy="517245"/>
      </dsp:txXfrm>
    </dsp:sp>
    <dsp:sp modelId="{ED1D7217-4324-4219-8150-C1F821CC3EE0}">
      <dsp:nvSpPr>
        <dsp:cNvPr id="0" name=""/>
        <dsp:cNvSpPr/>
      </dsp:nvSpPr>
      <dsp:spPr>
        <a:xfrm>
          <a:off x="2381659" y="731026"/>
          <a:ext cx="1315325" cy="812691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graph formulation</a:t>
          </a:r>
        </a:p>
      </dsp:txBody>
      <dsp:txXfrm>
        <a:off x="2381659" y="731026"/>
        <a:ext cx="1315325" cy="812691"/>
      </dsp:txXfrm>
    </dsp:sp>
    <dsp:sp modelId="{3A0DD655-6F0F-4B59-830F-EC1AB5D4B48C}">
      <dsp:nvSpPr>
        <dsp:cNvPr id="0" name=""/>
        <dsp:cNvSpPr/>
      </dsp:nvSpPr>
      <dsp:spPr>
        <a:xfrm rot="1771545">
          <a:off x="3861023" y="1370675"/>
          <a:ext cx="491758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771545">
        <a:off x="3861023" y="1370675"/>
        <a:ext cx="491758" cy="517245"/>
      </dsp:txXfrm>
    </dsp:sp>
    <dsp:sp modelId="{31787602-9500-4AB0-AEE4-42A7787A4B11}">
      <dsp:nvSpPr>
        <dsp:cNvPr id="0" name=""/>
        <dsp:cNvSpPr/>
      </dsp:nvSpPr>
      <dsp:spPr>
        <a:xfrm>
          <a:off x="4492943" y="1638221"/>
          <a:ext cx="1648051" cy="109731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parallel inclusion-based points-to analysis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>
        <a:off x="4492943" y="1638221"/>
        <a:ext cx="1648051" cy="1097314"/>
      </dsp:txXfrm>
    </dsp:sp>
    <dsp:sp modelId="{B439AF50-988A-49B7-813F-96F95BF60BF4}">
      <dsp:nvSpPr>
        <dsp:cNvPr id="0" name=""/>
        <dsp:cNvSpPr/>
      </dsp:nvSpPr>
      <dsp:spPr>
        <a:xfrm rot="21529055">
          <a:off x="6365514" y="1901699"/>
          <a:ext cx="476189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21529055">
        <a:off x="6365514" y="1901699"/>
        <a:ext cx="476189" cy="517245"/>
      </dsp:txXfrm>
    </dsp:sp>
    <dsp:sp modelId="{50A80684-CE66-4502-9C94-47F9BFFAA65B}">
      <dsp:nvSpPr>
        <dsp:cNvPr id="0" name=""/>
        <dsp:cNvSpPr/>
      </dsp:nvSpPr>
      <dsp:spPr>
        <a:xfrm>
          <a:off x="7039274" y="1613438"/>
          <a:ext cx="1414749" cy="1046582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efficient parallelization</a:t>
          </a:r>
        </a:p>
      </dsp:txBody>
      <dsp:txXfrm>
        <a:off x="7039274" y="1613438"/>
        <a:ext cx="1414749" cy="10465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725EF2-AACE-4E39-89F7-D122EF41DFC6}">
      <dsp:nvSpPr>
        <dsp:cNvPr id="0" name=""/>
        <dsp:cNvSpPr/>
      </dsp:nvSpPr>
      <dsp:spPr>
        <a:xfrm>
          <a:off x="880" y="746596"/>
          <a:ext cx="1568921" cy="781097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inclusion-based points-to analysis</a:t>
          </a:r>
        </a:p>
      </dsp:txBody>
      <dsp:txXfrm>
        <a:off x="880" y="746596"/>
        <a:ext cx="1568921" cy="781097"/>
      </dsp:txXfrm>
    </dsp:sp>
    <dsp:sp modelId="{CD8B6BD4-7670-49EF-AD47-B5CEDE206A42}">
      <dsp:nvSpPr>
        <dsp:cNvPr id="0" name=""/>
        <dsp:cNvSpPr/>
      </dsp:nvSpPr>
      <dsp:spPr>
        <a:xfrm rot="345">
          <a:off x="1772766" y="878643"/>
          <a:ext cx="430284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345">
        <a:off x="1772766" y="878643"/>
        <a:ext cx="430284" cy="517245"/>
      </dsp:txXfrm>
    </dsp:sp>
    <dsp:sp modelId="{ED1D7217-4324-4219-8150-C1F821CC3EE0}">
      <dsp:nvSpPr>
        <dsp:cNvPr id="0" name=""/>
        <dsp:cNvSpPr/>
      </dsp:nvSpPr>
      <dsp:spPr>
        <a:xfrm>
          <a:off x="2381659" y="731026"/>
          <a:ext cx="1315325" cy="81269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graph formulation</a:t>
          </a:r>
        </a:p>
      </dsp:txBody>
      <dsp:txXfrm>
        <a:off x="2381659" y="731026"/>
        <a:ext cx="1315325" cy="812691"/>
      </dsp:txXfrm>
    </dsp:sp>
    <dsp:sp modelId="{3A0DD655-6F0F-4B59-830F-EC1AB5D4B48C}">
      <dsp:nvSpPr>
        <dsp:cNvPr id="0" name=""/>
        <dsp:cNvSpPr/>
      </dsp:nvSpPr>
      <dsp:spPr>
        <a:xfrm rot="1771545">
          <a:off x="3861023" y="1370675"/>
          <a:ext cx="491758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1771545">
        <a:off x="3861023" y="1370675"/>
        <a:ext cx="491758" cy="517245"/>
      </dsp:txXfrm>
    </dsp:sp>
    <dsp:sp modelId="{31787602-9500-4AB0-AEE4-42A7787A4B11}">
      <dsp:nvSpPr>
        <dsp:cNvPr id="0" name=""/>
        <dsp:cNvSpPr/>
      </dsp:nvSpPr>
      <dsp:spPr>
        <a:xfrm>
          <a:off x="4492943" y="1638221"/>
          <a:ext cx="1648051" cy="109731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parallel inclusion-based points-to analysis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>
        <a:off x="4492943" y="1638221"/>
        <a:ext cx="1648051" cy="1097314"/>
      </dsp:txXfrm>
    </dsp:sp>
    <dsp:sp modelId="{B439AF50-988A-49B7-813F-96F95BF60BF4}">
      <dsp:nvSpPr>
        <dsp:cNvPr id="0" name=""/>
        <dsp:cNvSpPr/>
      </dsp:nvSpPr>
      <dsp:spPr>
        <a:xfrm rot="21529055">
          <a:off x="6365514" y="1901699"/>
          <a:ext cx="476189" cy="517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21529055">
        <a:off x="6365514" y="1901699"/>
        <a:ext cx="476189" cy="517245"/>
      </dsp:txXfrm>
    </dsp:sp>
    <dsp:sp modelId="{50A80684-CE66-4502-9C94-47F9BFFAA65B}">
      <dsp:nvSpPr>
        <dsp:cNvPr id="0" name=""/>
        <dsp:cNvSpPr/>
      </dsp:nvSpPr>
      <dsp:spPr>
        <a:xfrm>
          <a:off x="7039274" y="1613438"/>
          <a:ext cx="1414749" cy="1046582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efficient parallelization</a:t>
          </a:r>
        </a:p>
      </dsp:txBody>
      <dsp:txXfrm>
        <a:off x="7039274" y="1613438"/>
        <a:ext cx="1414749" cy="1046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0924A-3650-430E-9503-010795AE18A3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8F81-13C3-4112-AFEA-3F5B74C69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98F81-13C3-4112-AFEA-3F5B74C6989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317F-B334-40D2-8946-5A0F8C969986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05FC-7C53-4CFD-A38B-0B7E4AAD6F1E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9B88-D9B4-4E1C-8CFE-673E09048982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46E6EB-26B8-4EA8-A8E3-6DD65BCF5303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F89FC0A-7A03-4E91-A6CA-4AACBFBDA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BC22-2C10-4A47-BA05-4BDBAA39DD7C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BCC-1CCE-4277-BFBD-16D9B2335264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7061-5BC4-4119-9E49-480D912CBC1C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EF17-5C51-4910-8203-15EBB3CC2877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709F-C86F-487A-9705-A98699E62BFD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7ACD-5701-4A1D-A2AB-76B106556748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E9E2-7DCA-436B-89BF-B106B5B6B5B3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4652-6C50-4C19-ACEC-0A77AE2FAD18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5203-A953-43E8-B3AE-E3092C8D0C56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B09B8-2C91-43C8-A81F-9449E1FD3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pn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png"/><Relationship Id="rId9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s.utexas.edu/~mario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133600"/>
            <a:ext cx="67818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Parallel Inclusion-based Points-to Analysis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962400"/>
            <a:ext cx="37338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Mario </a:t>
            </a:r>
            <a:r>
              <a:rPr lang="en-US" sz="2800" b="1" dirty="0" err="1" smtClean="0">
                <a:solidFill>
                  <a:schemeClr val="tx1"/>
                </a:solidFill>
              </a:rPr>
              <a:t>Méndez-Lojo</a:t>
            </a:r>
            <a:r>
              <a:rPr lang="en-US" sz="2800" dirty="0" smtClean="0">
                <a:solidFill>
                  <a:schemeClr val="tx1"/>
                </a:solidFill>
              </a:rPr>
              <a:t> Augustine Mathew </a:t>
            </a:r>
            <a:r>
              <a:rPr lang="en-US" sz="2800" dirty="0" err="1" smtClean="0">
                <a:solidFill>
                  <a:schemeClr val="tx1"/>
                </a:solidFill>
              </a:rPr>
              <a:t>Keshav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Pingali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7150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University of Texas at Austin (USA)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Example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1676400" cy="3276600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1676400"/>
              </a:tblGrid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a=&amp;v;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*a=b;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b=x;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x=&amp;w;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6"/>
          <p:cNvGrpSpPr/>
          <p:nvPr/>
        </p:nvGrpSpPr>
        <p:grpSpPr>
          <a:xfrm>
            <a:off x="2743200" y="1828800"/>
            <a:ext cx="5638800" cy="3276600"/>
            <a:chOff x="2743200" y="1828800"/>
            <a:chExt cx="5638800" cy="3276600"/>
          </a:xfrm>
        </p:grpSpPr>
        <p:graphicFrame>
          <p:nvGraphicFramePr>
            <p:cNvPr id="6" name="Content Placeholder 4"/>
            <p:cNvGraphicFramePr>
              <a:graphicFrameLocks/>
            </p:cNvGraphicFramePr>
            <p:nvPr/>
          </p:nvGraphicFramePr>
          <p:xfrm>
            <a:off x="2743200" y="1828800"/>
            <a:ext cx="3505200" cy="3276600"/>
          </p:xfrm>
          <a:graphic>
            <a:graphicData uri="http://schemas.openxmlformats.org/drawingml/2006/table">
              <a:tbl>
                <a:tblPr firstRow="1">
                  <a:effectLst>
                    <a:outerShdw blurRad="50800" dist="76200" dir="2700000" algn="tl" rotWithShape="0">
                      <a:schemeClr val="accent4">
                        <a:lumMod val="40000"/>
                        <a:lumOff val="60000"/>
                        <a:alpha val="40000"/>
                      </a:schemeClr>
                    </a:outerShdw>
                  </a:effectLst>
                  <a:tableStyleId>{5C22544A-7EE6-4342-B048-85BDC9FD1C3A}</a:tableStyleId>
                </a:tblPr>
                <a:tblGrid>
                  <a:gridCol w="3505200"/>
                </a:tblGrid>
                <a:tr h="655320"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constraints </a:t>
                        </a: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895600" y="3327618"/>
            <a:ext cx="3200400" cy="329982"/>
          </p:xfrm>
          <a:graphic>
            <a:graphicData uri="http://schemas.openxmlformats.org/presentationml/2006/ole">
              <p:oleObj spid="_x0000_s74754" name="Equation" r:id="rId4" imgW="1777680" imgH="203040" progId="Equation.3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3679825" y="3962400"/>
            <a:ext cx="1782763" cy="330200"/>
          </p:xfrm>
          <a:graphic>
            <a:graphicData uri="http://schemas.openxmlformats.org/presentationml/2006/ole">
              <p:oleObj spid="_x0000_s74755" name="Equation" r:id="rId5" imgW="990360" imgH="203040" progId="Equation.3">
                <p:embed/>
              </p:oleObj>
            </a:graphicData>
          </a:graphic>
        </p:graphicFrame>
        <p:graphicFrame>
          <p:nvGraphicFramePr>
            <p:cNvPr id="1035" name="Object 11"/>
            <p:cNvGraphicFramePr>
              <a:graphicFrameLocks noChangeAspect="1"/>
            </p:cNvGraphicFramePr>
            <p:nvPr/>
          </p:nvGraphicFramePr>
          <p:xfrm>
            <a:off x="3794125" y="2667000"/>
            <a:ext cx="1417638" cy="330200"/>
          </p:xfrm>
          <a:graphic>
            <a:graphicData uri="http://schemas.openxmlformats.org/presentationml/2006/ole">
              <p:oleObj spid="_x0000_s74756" name="Equation" r:id="rId6" imgW="787320" imgH="203040" progId="Equation.3">
                <p:embed/>
              </p:oleObj>
            </a:graphicData>
          </a:graphic>
        </p:graphicFrame>
        <p:graphicFrame>
          <p:nvGraphicFramePr>
            <p:cNvPr id="1036" name="Object 12"/>
            <p:cNvGraphicFramePr>
              <a:graphicFrameLocks noChangeAspect="1"/>
            </p:cNvGraphicFramePr>
            <p:nvPr/>
          </p:nvGraphicFramePr>
          <p:xfrm>
            <a:off x="3836988" y="4572000"/>
            <a:ext cx="1485900" cy="330200"/>
          </p:xfrm>
          <a:graphic>
            <a:graphicData uri="http://schemas.openxmlformats.org/presentationml/2006/ole">
              <p:oleObj spid="_x0000_s74757" name="Equation" r:id="rId7" imgW="825480" imgH="203040" progId="Equation.3">
                <p:embed/>
              </p:oleObj>
            </a:graphicData>
          </a:graphic>
        </p:graphicFrame>
        <p:graphicFrame>
          <p:nvGraphicFramePr>
            <p:cNvPr id="23" name="Content Placeholder 4"/>
            <p:cNvGraphicFramePr>
              <a:graphicFrameLocks/>
            </p:cNvGraphicFramePr>
            <p:nvPr/>
          </p:nvGraphicFramePr>
          <p:xfrm>
            <a:off x="6629400" y="1828801"/>
            <a:ext cx="1752600" cy="3270851"/>
          </p:xfrm>
          <a:graphic>
            <a:graphicData uri="http://schemas.openxmlformats.org/drawingml/2006/table">
              <a:tbl>
                <a:tblPr firstRow="1">
                  <a:effectLst>
                    <a:outerShdw blurRad="50800" dist="76200" dir="2700000" algn="tl" rotWithShape="0">
                      <a:schemeClr val="accent4">
                        <a:lumMod val="40000"/>
                        <a:lumOff val="60000"/>
                        <a:alpha val="40000"/>
                      </a:schemeClr>
                    </a:outerShdw>
                  </a:effectLst>
                  <a:tableStyleId>{5C22544A-7EE6-4342-B048-85BDC9FD1C3A}</a:tableStyleId>
                </a:tblPr>
                <a:tblGrid>
                  <a:gridCol w="876300"/>
                  <a:gridCol w="876300"/>
                </a:tblGrid>
                <a:tr h="539122">
                  <a:tc gridSpan="2">
                    <a:txBody>
                      <a:bodyPr/>
                      <a:lstStyle/>
                      <a:p>
                        <a:pPr algn="ctr"/>
                        <a:r>
                          <a:rPr lang="en-US" sz="2800" b="1" dirty="0" smtClean="0">
                            <a:solidFill>
                              <a:schemeClr val="tx1"/>
                            </a:solidFill>
                          </a:rPr>
                          <a:t>pts</a:t>
                        </a:r>
                        <a:endParaRPr lang="en-US" sz="2800" b="1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</a:tr>
                <a:tr h="500547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{v}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347663" indent="-347663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{w}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347663" indent="-347663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v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{w}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w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9089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x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{w}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6" name="Picture 6" descr="C:\Users\mario\AppData\Local\Microsoft\Windows\Temporary Internet Files\Content.IE5\O2FW2A71\MC900441310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24800" y="1371600"/>
            <a:ext cx="9906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Constraint representation shortcomings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Difficult reasoning about algorithm</a:t>
            </a:r>
          </a:p>
          <a:p>
            <a:pPr lvl="1"/>
            <a:r>
              <a:rPr lang="en-US" dirty="0" smtClean="0"/>
              <a:t>separate representation</a:t>
            </a:r>
          </a:p>
          <a:p>
            <a:pPr lvl="2"/>
            <a:r>
              <a:rPr lang="en-US" dirty="0" smtClean="0"/>
              <a:t>constraints</a:t>
            </a:r>
          </a:p>
          <a:p>
            <a:pPr lvl="2"/>
            <a:r>
              <a:rPr lang="en-US" dirty="0" smtClean="0"/>
              <a:t>points-to sets</a:t>
            </a:r>
          </a:p>
          <a:p>
            <a:pPr lvl="1"/>
            <a:r>
              <a:rPr lang="en-US" dirty="0" smtClean="0"/>
              <a:t>in parallel</a:t>
            </a:r>
          </a:p>
          <a:p>
            <a:pPr lvl="2"/>
            <a:r>
              <a:rPr lang="en-US" dirty="0" smtClean="0"/>
              <a:t>which constraints can be processed simultaneously?</a:t>
            </a:r>
          </a:p>
          <a:p>
            <a:pPr lvl="2"/>
            <a:r>
              <a:rPr lang="en-US" dirty="0" smtClean="0"/>
              <a:t>which points-to can be modified simultaneously?</a:t>
            </a:r>
          </a:p>
          <a:p>
            <a:r>
              <a:rPr lang="en-US" dirty="0" smtClean="0"/>
              <a:t>Cycle collapsing complicates things</a:t>
            </a:r>
          </a:p>
          <a:p>
            <a:pPr lvl="1"/>
            <a:r>
              <a:rPr lang="en-US" dirty="0" smtClean="0"/>
              <a:t>representative table</a:t>
            </a:r>
          </a:p>
          <a:p>
            <a:r>
              <a:rPr lang="en-US" dirty="0" smtClean="0"/>
              <a:t>Need simpler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Proposed graph representation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Extract pointer assignments</a:t>
            </a:r>
          </a:p>
          <a:p>
            <a:pPr marL="914400" lvl="1" indent="-514350" algn="ctr">
              <a:buNone/>
            </a:pPr>
            <a:r>
              <a:rPr lang="en-US" sz="2400" dirty="0" smtClean="0"/>
              <a:t>a= &amp;b, a=b, a=*b, *a=b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Create initial </a:t>
            </a:r>
            <a:r>
              <a:rPr lang="en-US" sz="2800" i="1" dirty="0" smtClean="0"/>
              <a:t>constraint</a:t>
            </a:r>
            <a:r>
              <a:rPr lang="en-US" sz="2800" dirty="0" smtClean="0"/>
              <a:t> graph</a:t>
            </a:r>
          </a:p>
          <a:p>
            <a:pPr lvl="1" indent="-342900"/>
            <a:r>
              <a:rPr lang="en-US" sz="2400" dirty="0" smtClean="0"/>
              <a:t>nodes ≡ variables</a:t>
            </a:r>
          </a:p>
          <a:p>
            <a:pPr lvl="1" indent="-342900"/>
            <a:r>
              <a:rPr lang="en-US" sz="2400" dirty="0" smtClean="0"/>
              <a:t>edges ≡ statements </a:t>
            </a:r>
          </a:p>
          <a:p>
            <a:pPr lvl="1" indent="-342900"/>
            <a:endParaRPr lang="en-US" sz="2400" dirty="0" smtClean="0"/>
          </a:p>
          <a:p>
            <a:pPr lvl="1" indent="-342900"/>
            <a:endParaRPr lang="en-US" sz="2400" dirty="0" smtClean="0"/>
          </a:p>
          <a:p>
            <a:pPr lvl="1" indent="-342900"/>
            <a:endParaRPr lang="en-US" sz="2400" dirty="0" smtClean="0"/>
          </a:p>
          <a:p>
            <a:pPr lvl="1" indent="-342900"/>
            <a:endParaRPr lang="en-US" sz="2400" dirty="0" smtClean="0"/>
          </a:p>
          <a:p>
            <a:pPr lvl="1" indent="-342900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Apply </a:t>
            </a:r>
            <a:r>
              <a:rPr lang="en-US" sz="2800" i="1" dirty="0" smtClean="0"/>
              <a:t>graph rewrite </a:t>
            </a:r>
            <a:r>
              <a:rPr lang="en-US" sz="2800" dirty="0" smtClean="0"/>
              <a:t>rules until </a:t>
            </a:r>
            <a:r>
              <a:rPr lang="en-US" sz="2800" dirty="0" err="1" smtClean="0"/>
              <a:t>fixpoint</a:t>
            </a:r>
            <a:r>
              <a:rPr lang="en-US" sz="2800" dirty="0" smtClean="0"/>
              <a:t> </a:t>
            </a:r>
            <a:r>
              <a:rPr lang="en-US" sz="1400" dirty="0" smtClean="0"/>
              <a:t>(next slide)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3810000"/>
          <a:ext cx="5486400" cy="2057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{1E171933-4619-4E11-9A3F-F7608DF75F80}</a:tableStyleId>
              </a:tblPr>
              <a:tblGrid>
                <a:gridCol w="1024129"/>
                <a:gridCol w="1640695"/>
                <a:gridCol w="2821576"/>
              </a:tblGrid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C  code</a:t>
                      </a:r>
                      <a:endParaRPr lang="en-US" sz="1400" b="1" dirty="0"/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edge</a:t>
                      </a:r>
                      <a:endParaRPr lang="en-US" sz="1400" b="1" dirty="0"/>
                    </a:p>
                  </a:txBody>
                  <a:tcPr anchor="ctr"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&amp;b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addres</a:t>
                      </a:r>
                      <a:r>
                        <a:rPr lang="en-US" sz="1400" baseline="0" dirty="0" smtClean="0"/>
                        <a:t>s of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b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09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∗b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37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*a = b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store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653916"/>
            <a:ext cx="140398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257676"/>
            <a:ext cx="1419225" cy="3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5047108"/>
            <a:ext cx="1418505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5476876"/>
            <a:ext cx="1403981" cy="31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Graph rewrite rules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600200"/>
          <a:ext cx="7181851" cy="1524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838260"/>
                <a:gridCol w="4440513"/>
                <a:gridCol w="1903078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rule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ensures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4024" y="2209800"/>
            <a:ext cx="3255776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6934200" y="2438400"/>
          <a:ext cx="1143000" cy="228600"/>
        </p:xfrm>
        <a:graphic>
          <a:graphicData uri="http://schemas.openxmlformats.org/presentationml/2006/ole">
            <p:oleObj spid="_x0000_s39938" name="Equation" r:id="rId5" imgW="1002960" imgH="203040" progId="Equation.3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Graph rewrite rules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600200"/>
          <a:ext cx="7181851" cy="1524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838260"/>
                <a:gridCol w="4440513"/>
                <a:gridCol w="1903078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rule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ensures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4024" y="2209800"/>
            <a:ext cx="3255776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6934200" y="2438400"/>
          <a:ext cx="1143000" cy="228600"/>
        </p:xfrm>
        <a:graphic>
          <a:graphicData uri="http://schemas.openxmlformats.org/presentationml/2006/ole">
            <p:oleObj spid="_x0000_s77826" name="Equation" r:id="rId5" imgW="1002960" imgH="203040" progId="Equation.3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838200" y="4038600"/>
          <a:ext cx="914400" cy="226060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14400"/>
              </a:tblGrid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b=&amp;v;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a=&amp;x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347663" indent="-174625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a=b;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120">
                <a:tc>
                  <a:txBody>
                    <a:bodyPr/>
                    <a:lstStyle/>
                    <a:p>
                      <a:pPr marL="0" indent="173038" algn="l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b=&amp;w;</a:t>
                      </a:r>
                      <a:endParaRPr lang="en-US" sz="1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4572000"/>
            <a:ext cx="62983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Graph rewrite rules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600200"/>
          <a:ext cx="7181851" cy="1524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838260"/>
                <a:gridCol w="4440513"/>
                <a:gridCol w="1903078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rule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ensures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4024" y="2209800"/>
            <a:ext cx="3255776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6934200" y="2438400"/>
          <a:ext cx="1143000" cy="228600"/>
        </p:xfrm>
        <a:graphic>
          <a:graphicData uri="http://schemas.openxmlformats.org/presentationml/2006/ole">
            <p:oleObj spid="_x0000_s76802" name="Equation" r:id="rId5" imgW="1002960" imgH="2030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3352800"/>
          <a:ext cx="6038851" cy="1143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704850"/>
                <a:gridCol w="3200400"/>
                <a:gridCol w="2133601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64024" y="3581400"/>
            <a:ext cx="3255776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4" name="Object 11"/>
          <p:cNvGraphicFramePr>
            <a:graphicFrameLocks noChangeAspect="1"/>
          </p:cNvGraphicFramePr>
          <p:nvPr/>
        </p:nvGraphicFramePr>
        <p:xfrm>
          <a:off x="7010400" y="3733800"/>
          <a:ext cx="1209675" cy="520620"/>
        </p:xfrm>
        <a:graphic>
          <a:graphicData uri="http://schemas.openxmlformats.org/presentationml/2006/ole">
            <p:oleObj spid="_x0000_s76803" name="Equation" r:id="rId7" imgW="990360" imgH="431640" progId="Equation.3">
              <p:embed/>
            </p:oleObj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95400" y="4876800"/>
          <a:ext cx="6038851" cy="1143000"/>
        </p:xfrm>
        <a:graphic>
          <a:graphicData uri="http://schemas.openxmlformats.org/drawingml/2006/table">
            <a:tbl>
              <a:tblPr>
                <a:effectLst/>
                <a:tableStyleId>{1E171933-4619-4E11-9A3F-F7608DF75F80}</a:tableStyleId>
              </a:tblPr>
              <a:tblGrid>
                <a:gridCol w="704850"/>
                <a:gridCol w="3200400"/>
                <a:gridCol w="2133601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store</a:t>
                      </a:r>
                      <a:endParaRPr lang="en-US" sz="1400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775" y="4908767"/>
            <a:ext cx="3324225" cy="103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7086600" y="5105400"/>
          <a:ext cx="1209675" cy="520700"/>
        </p:xfrm>
        <a:graphic>
          <a:graphicData uri="http://schemas.openxmlformats.org/presentationml/2006/ole">
            <p:oleObj spid="_x0000_s76804" name="Equation" r:id="rId9" imgW="990360" imgH="431640" progId="Equation.3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Example revisited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072640"/>
          <a:ext cx="1295400" cy="2438400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129540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a=&amp;v;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*a=b;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b=x;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x=&amp;w;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419600"/>
            <a:ext cx="2492541" cy="141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9" name="Content Placeholder 4"/>
          <p:cNvGraphicFramePr>
            <a:graphicFrameLocks/>
          </p:cNvGraphicFramePr>
          <p:nvPr/>
        </p:nvGraphicFramePr>
        <p:xfrm>
          <a:off x="2362200" y="1600200"/>
          <a:ext cx="2286000" cy="2346960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2286000"/>
              </a:tblGrid>
              <a:tr h="420584"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constraints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04">
                <a:tc>
                  <a:txBody>
                    <a:bodyPr/>
                    <a:lstStyle/>
                    <a:p>
                      <a:pPr marL="0" indent="347663" algn="l" defTabSz="914400" rtl="0" eaLnBrk="1" latinLnBrk="0" hangingPunct="1"/>
                      <a:endParaRPr lang="en-US" sz="2400" kern="1200" dirty="0" smtClean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104">
                <a:tc>
                  <a:txBody>
                    <a:bodyPr/>
                    <a:lstStyle/>
                    <a:p>
                      <a:pPr marL="0" indent="347663" algn="l" defTabSz="914400" rtl="0" eaLnBrk="1" latinLnBrk="0" hangingPunct="1"/>
                      <a:endParaRPr lang="en-US" sz="2400" kern="1200" dirty="0" smtClean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104">
                <a:tc>
                  <a:txBody>
                    <a:bodyPr/>
                    <a:lstStyle/>
                    <a:p>
                      <a:pPr marL="0" indent="347663" algn="l" defTabSz="914400" rtl="0" eaLnBrk="1" latinLnBrk="0" hangingPunct="1"/>
                      <a:endParaRPr lang="en-US" sz="2400" kern="1200" dirty="0" smtClean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104">
                <a:tc>
                  <a:txBody>
                    <a:bodyPr/>
                    <a:lstStyle/>
                    <a:p>
                      <a:pPr marL="0" indent="347663" algn="l" defTabSz="914400" rtl="0" eaLnBrk="1" latinLnBrk="0" hangingPunct="1"/>
                      <a:endParaRPr lang="en-US" sz="2400" kern="1200" dirty="0" smtClean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2438400" y="2514600"/>
          <a:ext cx="2217125" cy="228600"/>
        </p:xfrm>
        <a:graphic>
          <a:graphicData uri="http://schemas.openxmlformats.org/presentationml/2006/ole">
            <p:oleObj spid="_x0000_s23564" name="Equation" r:id="rId5" imgW="1777680" imgH="203040" progId="Equation.3">
              <p:embed/>
            </p:oleObj>
          </a:graphicData>
        </a:graphic>
      </p:graphicFrame>
      <p:graphicFrame>
        <p:nvGraphicFramePr>
          <p:cNvPr id="31" name="Object 10"/>
          <p:cNvGraphicFramePr>
            <a:graphicFrameLocks noChangeAspect="1"/>
          </p:cNvGraphicFramePr>
          <p:nvPr/>
        </p:nvGraphicFramePr>
        <p:xfrm>
          <a:off x="2971800" y="2898382"/>
          <a:ext cx="1219200" cy="225818"/>
        </p:xfrm>
        <a:graphic>
          <a:graphicData uri="http://schemas.openxmlformats.org/presentationml/2006/ole">
            <p:oleObj spid="_x0000_s23565" name="Equation" r:id="rId6" imgW="990360" imgH="203040" progId="Equation.3">
              <p:embed/>
            </p:oleObj>
          </a:graphicData>
        </a:graphic>
      </p:graphicFrame>
      <p:graphicFrame>
        <p:nvGraphicFramePr>
          <p:cNvPr id="32" name="Object 11"/>
          <p:cNvGraphicFramePr>
            <a:graphicFrameLocks noChangeAspect="1"/>
          </p:cNvGraphicFramePr>
          <p:nvPr/>
        </p:nvGraphicFramePr>
        <p:xfrm>
          <a:off x="3063875" y="2216150"/>
          <a:ext cx="958850" cy="222250"/>
        </p:xfrm>
        <a:graphic>
          <a:graphicData uri="http://schemas.openxmlformats.org/presentationml/2006/ole">
            <p:oleObj spid="_x0000_s23566" name="Equation" r:id="rId7" imgW="787320" imgH="203040" progId="Equation.3">
              <p:embed/>
            </p:oleObj>
          </a:graphicData>
        </a:graphic>
      </p:graphicFrame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3063875" y="3284538"/>
          <a:ext cx="992188" cy="220662"/>
        </p:xfrm>
        <a:graphic>
          <a:graphicData uri="http://schemas.openxmlformats.org/presentationml/2006/ole">
            <p:oleObj spid="_x0000_s23567" name="Equation" r:id="rId8" imgW="825480" imgH="203040" progId="Equation.3">
              <p:embed/>
            </p:oleObj>
          </a:graphicData>
        </a:graphic>
      </p:graphicFrame>
      <p:graphicFrame>
        <p:nvGraphicFramePr>
          <p:cNvPr id="34" name="Content Placeholder 4"/>
          <p:cNvGraphicFramePr>
            <a:graphicFrameLocks/>
          </p:cNvGraphicFramePr>
          <p:nvPr/>
        </p:nvGraphicFramePr>
        <p:xfrm>
          <a:off x="4876800" y="1600200"/>
          <a:ext cx="838200" cy="2318906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419100"/>
                <a:gridCol w="419100"/>
              </a:tblGrid>
              <a:tr h="3850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pts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33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347663" indent="-347663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347663" indent="-347663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778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19088" y="4491055"/>
            <a:ext cx="2496312" cy="137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" name="Content Placeholder 4"/>
          <p:cNvGraphicFramePr>
            <a:graphicFrameLocks/>
          </p:cNvGraphicFramePr>
          <p:nvPr/>
        </p:nvGraphicFramePr>
        <p:xfrm>
          <a:off x="6934200" y="1600200"/>
          <a:ext cx="990600" cy="2318906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495300"/>
                <a:gridCol w="495300"/>
              </a:tblGrid>
              <a:tr h="3850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pts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33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{v}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347663" indent="-347663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{w}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347663" indent="-347663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{w}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7533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778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{w}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>
          <a:xfrm>
            <a:off x="5943600" y="2741612"/>
            <a:ext cx="762000" cy="1588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562600" y="5181600"/>
            <a:ext cx="762000" cy="1588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1600200" y="2514600"/>
            <a:ext cx="685800" cy="685800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1485900" y="3848100"/>
            <a:ext cx="990600" cy="762000"/>
          </a:xfrm>
          <a:prstGeom prst="straightConnector1">
            <a:avLst/>
          </a:prstGeom>
          <a:ln w="571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524000" y="2438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86400" y="47052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solve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867400" y="2286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solve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524000" y="41718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Advantages of graph formulation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Solving process entirely expressed as graph rewriting</a:t>
            </a:r>
          </a:p>
          <a:p>
            <a:r>
              <a:rPr lang="en-US" sz="2800" dirty="0" smtClean="0"/>
              <a:t>Merging can be easily incorporated</a:t>
            </a:r>
          </a:p>
          <a:p>
            <a:pPr lvl="1"/>
            <a:r>
              <a:rPr lang="en-US" sz="2400" i="1" dirty="0" smtClean="0"/>
              <a:t>equivalent</a:t>
            </a:r>
            <a:r>
              <a:rPr lang="en-US" sz="2400" dirty="0" smtClean="0"/>
              <a:t> edge</a:t>
            </a:r>
          </a:p>
          <a:p>
            <a:pPr lvl="1"/>
            <a:r>
              <a:rPr lang="en-US" sz="2400" dirty="0" smtClean="0"/>
              <a:t>new rules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Leverage existing techniques for parallelizing graph algorithms </a:t>
            </a:r>
            <a:r>
              <a:rPr lang="en-US" sz="1900" dirty="0" smtClean="0"/>
              <a:t>[next few slides]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590800"/>
            <a:ext cx="1371600" cy="30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0889" y="3522637"/>
            <a:ext cx="2460111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2289" y="3505200"/>
            <a:ext cx="2686390" cy="10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492889" y="46482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push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50489" y="463653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equivalent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Agenda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45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286000" y="4343400"/>
            <a:ext cx="1752601" cy="914400"/>
          </a:xfrm>
          <a:prstGeom prst="roundRect">
            <a:avLst>
              <a:gd name="adj" fmla="val 1000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parallelization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of irregular algorithms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 rot="18018658">
            <a:off x="4146537" y="3901770"/>
            <a:ext cx="530793" cy="554593"/>
            <a:chOff x="3780209" y="1347772"/>
            <a:chExt cx="530793" cy="554593"/>
          </a:xfrm>
          <a:scene3d>
            <a:camera prst="orthographicFront"/>
            <a:lightRig rig="chilly" dir="t"/>
          </a:scene3d>
        </p:grpSpPr>
        <p:sp>
          <p:nvSpPr>
            <p:cNvPr id="10" name="Right Arrow 9"/>
            <p:cNvSpPr/>
            <p:nvPr/>
          </p:nvSpPr>
          <p:spPr>
            <a:xfrm rot="1820363">
              <a:off x="3780209" y="1347772"/>
              <a:ext cx="530793" cy="554593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4">
                <a:lumMod val="75000"/>
              </a:schemeClr>
            </a:solidFill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/>
            <p:nvPr/>
          </p:nvSpPr>
          <p:spPr>
            <a:xfrm rot="1820363">
              <a:off x="3791113" y="1418474"/>
              <a:ext cx="371555" cy="332755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7928CC-DB08-44FE-B653-613E92901977}" type="slidenum">
              <a:rPr lang="en-US"/>
              <a:pPr/>
              <a:t>19</a:t>
            </a:fld>
            <a:endParaRPr lang="en-US"/>
          </a:p>
        </p:txBody>
      </p:sp>
      <p:sp>
        <p:nvSpPr>
          <p:cNvPr id="749640" name="Rectangle 7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Graph algorithms – Galois approach</a:t>
            </a:r>
          </a:p>
        </p:txBody>
      </p:sp>
      <p:sp>
        <p:nvSpPr>
          <p:cNvPr id="749641" name="Rectangle 7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5711825" cy="4724400"/>
          </a:xfrm>
        </p:spPr>
        <p:txBody>
          <a:bodyPr>
            <a:normAutofit lnSpcReduction="10000"/>
          </a:bodyPr>
          <a:lstStyle/>
          <a:p>
            <a:pPr marL="173038" indent="-173038">
              <a:lnSpc>
                <a:spcPct val="90000"/>
              </a:lnSpc>
            </a:pPr>
            <a:r>
              <a:rPr lang="en-US" sz="2800" b="1" dirty="0" smtClean="0">
                <a:solidFill>
                  <a:srgbClr val="C00000"/>
                </a:solidFill>
              </a:rPr>
              <a:t>Active node</a:t>
            </a:r>
            <a:r>
              <a:rPr lang="en-US" sz="2800" dirty="0" smtClean="0"/>
              <a:t> </a:t>
            </a:r>
            <a:endParaRPr lang="en-US" sz="2800" dirty="0"/>
          </a:p>
          <a:p>
            <a:pPr marL="576263" lvl="1" indent="-174625">
              <a:lnSpc>
                <a:spcPct val="90000"/>
              </a:lnSpc>
            </a:pPr>
            <a:r>
              <a:rPr lang="en-US" sz="2400" dirty="0" smtClean="0"/>
              <a:t>node where </a:t>
            </a:r>
            <a:r>
              <a:rPr lang="en-US" sz="2400" dirty="0"/>
              <a:t>computation is </a:t>
            </a:r>
            <a:r>
              <a:rPr lang="en-US" sz="2400" dirty="0" smtClean="0"/>
              <a:t>needed</a:t>
            </a:r>
          </a:p>
          <a:p>
            <a:pPr marL="576263" lvl="1" indent="-174625">
              <a:lnSpc>
                <a:spcPct val="90000"/>
              </a:lnSpc>
            </a:pPr>
            <a:r>
              <a:rPr lang="en-US" sz="2400" i="1" dirty="0" smtClean="0"/>
              <a:t>Andersen</a:t>
            </a:r>
            <a:r>
              <a:rPr lang="en-US" sz="2400" dirty="0" smtClean="0"/>
              <a:t>: node violating a rule’s invariant</a:t>
            </a:r>
            <a:endParaRPr lang="en-US" sz="2400" dirty="0"/>
          </a:p>
          <a:p>
            <a:pPr marL="173038" indent="-173038">
              <a:lnSpc>
                <a:spcPct val="90000"/>
              </a:lnSpc>
            </a:pPr>
            <a:r>
              <a:rPr lang="en-US" sz="2800" b="1" dirty="0" smtClean="0"/>
              <a:t>Activity </a:t>
            </a:r>
          </a:p>
          <a:p>
            <a:pPr marL="576263" lvl="1" indent="-174625">
              <a:lnSpc>
                <a:spcPct val="90000"/>
              </a:lnSpc>
            </a:pPr>
            <a:r>
              <a:rPr lang="en-US" sz="2400" dirty="0" smtClean="0"/>
              <a:t>application of certain code to active node</a:t>
            </a:r>
          </a:p>
          <a:p>
            <a:pPr marL="576263" lvl="1" indent="-174625">
              <a:lnSpc>
                <a:spcPct val="90000"/>
              </a:lnSpc>
            </a:pPr>
            <a:r>
              <a:rPr lang="en-US" sz="2400" i="1" dirty="0" smtClean="0"/>
              <a:t>Andersen</a:t>
            </a:r>
            <a:r>
              <a:rPr lang="en-US" sz="2400" dirty="0" smtClean="0"/>
              <a:t>: rewrite rule</a:t>
            </a:r>
          </a:p>
          <a:p>
            <a:pPr marL="173038" indent="-173038">
              <a:lnSpc>
                <a:spcPct val="90000"/>
              </a:lnSpc>
              <a:tabLst>
                <a:tab pos="173038" algn="l"/>
              </a:tabLst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Neighborhood</a:t>
            </a:r>
          </a:p>
          <a:p>
            <a:pPr marL="576263" lvl="1" indent="-174625">
              <a:lnSpc>
                <a:spcPct val="90000"/>
              </a:lnSpc>
            </a:pPr>
            <a:r>
              <a:rPr lang="en-US" sz="2400" dirty="0" smtClean="0"/>
              <a:t>set </a:t>
            </a:r>
            <a:r>
              <a:rPr lang="en-US" sz="2400" dirty="0"/>
              <a:t>of </a:t>
            </a:r>
            <a:r>
              <a:rPr lang="en-US" sz="2400" dirty="0" smtClean="0"/>
              <a:t>nodes/edges </a:t>
            </a:r>
            <a:r>
              <a:rPr lang="en-US" sz="2400" dirty="0"/>
              <a:t>read/written </a:t>
            </a:r>
            <a:r>
              <a:rPr lang="en-US" sz="2400" dirty="0" smtClean="0"/>
              <a:t>by </a:t>
            </a:r>
            <a:r>
              <a:rPr lang="en-US" sz="2400" dirty="0"/>
              <a:t>activity</a:t>
            </a:r>
          </a:p>
          <a:p>
            <a:pPr marL="576263" lvl="1" indent="-174625">
              <a:lnSpc>
                <a:spcPct val="90000"/>
              </a:lnSpc>
              <a:spcAft>
                <a:spcPts val="600"/>
              </a:spcAft>
            </a:pPr>
            <a:r>
              <a:rPr lang="en-US" sz="2400" i="1" dirty="0" smtClean="0"/>
              <a:t>Andersen</a:t>
            </a:r>
            <a:r>
              <a:rPr lang="en-US" sz="2400" dirty="0" smtClean="0"/>
              <a:t>: 3 nodes involved in rule</a:t>
            </a:r>
          </a:p>
          <a:p>
            <a:pPr marL="576263" lvl="1" indent="-174625">
              <a:lnSpc>
                <a:spcPct val="90000"/>
              </a:lnSpc>
              <a:spcAft>
                <a:spcPts val="600"/>
              </a:spcAft>
              <a:buNone/>
            </a:pPr>
            <a:endParaRPr lang="en-US" sz="2000" dirty="0"/>
          </a:p>
        </p:txBody>
      </p:sp>
      <p:pic>
        <p:nvPicPr>
          <p:cNvPr id="10035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09800"/>
            <a:ext cx="2311939" cy="264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49172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Points-to analysis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Static analysis technique</a:t>
            </a:r>
          </a:p>
          <a:p>
            <a:pPr lvl="1"/>
            <a:r>
              <a:rPr lang="en-US" sz="2400" dirty="0" smtClean="0"/>
              <a:t>approximate locations pointed by (pointer) variable</a:t>
            </a:r>
          </a:p>
          <a:p>
            <a:pPr lvl="1"/>
            <a:r>
              <a:rPr lang="en-US" sz="2400" dirty="0" smtClean="0"/>
              <a:t>useful </a:t>
            </a:r>
            <a:r>
              <a:rPr lang="en-US" sz="2400" dirty="0"/>
              <a:t>for optimization, </a:t>
            </a:r>
            <a:r>
              <a:rPr lang="en-US" sz="2400" dirty="0" smtClean="0"/>
              <a:t>verification…</a:t>
            </a:r>
            <a:endParaRPr lang="en-US" sz="2400" dirty="0"/>
          </a:p>
          <a:p>
            <a:r>
              <a:rPr lang="en-US" sz="2800" dirty="0" smtClean="0"/>
              <a:t>Dimensions</a:t>
            </a:r>
          </a:p>
          <a:p>
            <a:pPr lvl="1"/>
            <a:r>
              <a:rPr lang="en-US" sz="2500" dirty="0" smtClean="0"/>
              <a:t>flow sensitivity</a:t>
            </a:r>
          </a:p>
          <a:p>
            <a:pPr algn="ctr">
              <a:buNone/>
            </a:pPr>
            <a:r>
              <a:rPr lang="en-US" sz="2200" dirty="0" smtClean="0"/>
              <a:t>What is the set of locations pointed by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 smtClean="0"/>
              <a:t>?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algn="ctr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x=&amp;a; x=&amp;b;</a:t>
            </a:r>
          </a:p>
          <a:p>
            <a:pPr algn="ctr">
              <a:spcAft>
                <a:spcPts val="900"/>
              </a:spcAft>
              <a:buNone/>
            </a:pPr>
            <a:r>
              <a:rPr lang="en-US" sz="2200" dirty="0" smtClean="0"/>
              <a:t>flow </a:t>
            </a:r>
            <a:r>
              <a:rPr lang="en-US" sz="2200" i="1" dirty="0" smtClean="0"/>
              <a:t>sensitive</a:t>
            </a:r>
            <a:r>
              <a:rPr lang="en-US" sz="2200" dirty="0" smtClean="0"/>
              <a:t>: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{b}</a:t>
            </a:r>
            <a:r>
              <a:rPr lang="en-US" sz="2200" dirty="0" smtClean="0"/>
              <a:t>, flow </a:t>
            </a:r>
            <a:r>
              <a:rPr lang="en-US" sz="2200" i="1" dirty="0" smtClean="0"/>
              <a:t>insensitive</a:t>
            </a:r>
            <a:r>
              <a:rPr lang="en-US" sz="2200" dirty="0" smtClean="0"/>
              <a:t>: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sz="2500" dirty="0" smtClean="0"/>
              <a:t>context sensitivity</a:t>
            </a:r>
          </a:p>
          <a:p>
            <a:r>
              <a:rPr lang="en-US" sz="2800" dirty="0" smtClean="0"/>
              <a:t>Focus: context insensitive + flow insensitive solutions</a:t>
            </a:r>
          </a:p>
          <a:p>
            <a:pPr lvl="1"/>
            <a:r>
              <a:rPr lang="en-US" sz="2400" dirty="0" smtClean="0"/>
              <a:t>inclusion-based, not unification-based</a:t>
            </a:r>
          </a:p>
          <a:p>
            <a:pPr lvl="1"/>
            <a:r>
              <a:rPr lang="en-US" sz="2400" dirty="0" smtClean="0"/>
              <a:t>available in modern compilers (</a:t>
            </a:r>
            <a:r>
              <a:rPr lang="en-US" sz="2400" dirty="0" err="1" smtClean="0"/>
              <a:t>gcc</a:t>
            </a:r>
            <a:r>
              <a:rPr lang="en-US" sz="2400" dirty="0" smtClean="0"/>
              <a:t>, LLVM…)</a:t>
            </a:r>
          </a:p>
          <a:p>
            <a:pPr lvl="1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Parallelization of graph algorithms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FC0A-7A03-4E91-A6CA-4AACBFBDAA6F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7048" y="1358717"/>
            <a:ext cx="6309360" cy="191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Parallelization of graph algorithms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600201"/>
            <a:ext cx="8305800" cy="990599"/>
          </a:xfrm>
        </p:spPr>
        <p:txBody>
          <a:bodyPr>
            <a:normAutofit/>
          </a:bodyPr>
          <a:lstStyle/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FC0A-7A03-4E91-A6CA-4AACBFBDAA6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7048" y="1358717"/>
            <a:ext cx="6309360" cy="191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Parallelization of graph algorithms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3505200"/>
            <a:ext cx="8305800" cy="3124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Correct parallel execution</a:t>
            </a:r>
          </a:p>
          <a:p>
            <a:pPr lvl="1"/>
            <a:r>
              <a:rPr lang="en-US" sz="2600" dirty="0" smtClean="0"/>
              <a:t>neighborhoods do not overlap → activities can be executed in </a:t>
            </a:r>
            <a:r>
              <a:rPr lang="en-US" sz="2600" b="1" dirty="0" smtClean="0"/>
              <a:t>parallel</a:t>
            </a:r>
            <a:endParaRPr lang="en-US" sz="2600" dirty="0" smtClean="0"/>
          </a:p>
          <a:p>
            <a:pPr lvl="1"/>
            <a:r>
              <a:rPr lang="en-US" sz="2600" i="1" dirty="0" smtClean="0"/>
              <a:t>baseline </a:t>
            </a:r>
            <a:r>
              <a:rPr lang="en-US" sz="2600" dirty="0" smtClean="0"/>
              <a:t>conflict detection policy</a:t>
            </a:r>
            <a:endParaRPr lang="en-US" sz="3000" dirty="0" smtClean="0"/>
          </a:p>
          <a:p>
            <a:r>
              <a:rPr lang="en-US" sz="3000" dirty="0" smtClean="0"/>
              <a:t>Implementation</a:t>
            </a:r>
          </a:p>
          <a:p>
            <a:pPr lvl="1"/>
            <a:r>
              <a:rPr lang="en-US" sz="2600" dirty="0" smtClean="0"/>
              <a:t>use speculation</a:t>
            </a:r>
          </a:p>
          <a:p>
            <a:pPr lvl="1"/>
            <a:r>
              <a:rPr lang="en-US" sz="2600" dirty="0" smtClean="0"/>
              <a:t>each node has an associated exclusive </a:t>
            </a:r>
            <a:r>
              <a:rPr lang="en-US" sz="2600" b="1" dirty="0" smtClean="0"/>
              <a:t>abstract lock</a:t>
            </a:r>
          </a:p>
          <a:p>
            <a:pPr lvl="1"/>
            <a:r>
              <a:rPr lang="en-US" sz="2600" dirty="0" smtClean="0"/>
              <a:t>graph operations → acquire locks on read/written nodes</a:t>
            </a:r>
          </a:p>
          <a:p>
            <a:pPr lvl="1"/>
            <a:r>
              <a:rPr lang="en-US" sz="2600" dirty="0" smtClean="0"/>
              <a:t>lock already owned → </a:t>
            </a:r>
            <a:r>
              <a:rPr lang="en-US" sz="2600" b="1" dirty="0" smtClean="0"/>
              <a:t>conflict</a:t>
            </a:r>
            <a:r>
              <a:rPr lang="en-US" sz="2600" dirty="0" smtClean="0"/>
              <a:t> → activity rolled back</a:t>
            </a:r>
          </a:p>
          <a:p>
            <a:pPr lvl="1"/>
            <a:endParaRPr lang="en-US" dirty="0" smtClean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FC0A-7A03-4E91-A6CA-4AACBFBDAA6F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7048" y="1362456"/>
            <a:ext cx="6309360" cy="19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0984" y="4105656"/>
            <a:ext cx="2815345" cy="207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Parallelizing Andersen’s algorithm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2590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Baseline conflict detection</a:t>
            </a:r>
          </a:p>
          <a:p>
            <a:pPr lvl="1"/>
            <a:r>
              <a:rPr lang="en-US" sz="2400" dirty="0" smtClean="0"/>
              <a:t>activity acquires 3 locks, processes rule</a:t>
            </a:r>
          </a:p>
          <a:p>
            <a:pPr lvl="1"/>
            <a:r>
              <a:rPr lang="en-US" sz="2400" dirty="0" smtClean="0"/>
              <a:t>conflict when rules sharing nodes are processed simultaneously</a:t>
            </a:r>
          </a:p>
          <a:p>
            <a:r>
              <a:rPr lang="en-US" sz="2800" dirty="0" smtClean="0"/>
              <a:t>Correct but too restrictive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28600" y="5260849"/>
            <a:ext cx="3124200" cy="457199"/>
            <a:chOff x="990600" y="4191000"/>
            <a:chExt cx="2895600" cy="762000"/>
          </a:xfrm>
        </p:grpSpPr>
        <p:sp>
          <p:nvSpPr>
            <p:cNvPr id="20" name="Rounded Rectangular Callout 19"/>
            <p:cNvSpPr/>
            <p:nvPr/>
          </p:nvSpPr>
          <p:spPr>
            <a:xfrm>
              <a:off x="990600" y="4191000"/>
              <a:ext cx="2895600" cy="762000"/>
            </a:xfrm>
            <a:prstGeom prst="wedgeRoundRectCallout">
              <a:avLst>
                <a:gd name="adj1" fmla="val 58690"/>
                <a:gd name="adj2" fmla="val -100073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66800" y="4267200"/>
              <a:ext cx="2743200" cy="6155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1 adds p-edge &lt;</a:t>
              </a:r>
              <a:r>
                <a:rPr lang="en-US" dirty="0" err="1" smtClean="0"/>
                <a:t>a,v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562601" y="5260848"/>
            <a:ext cx="3196392" cy="533400"/>
            <a:chOff x="5410200" y="2895600"/>
            <a:chExt cx="2747108" cy="762000"/>
          </a:xfrm>
        </p:grpSpPr>
        <p:sp>
          <p:nvSpPr>
            <p:cNvPr id="23" name="Rounded Rectangular Callout 22"/>
            <p:cNvSpPr/>
            <p:nvPr/>
          </p:nvSpPr>
          <p:spPr>
            <a:xfrm>
              <a:off x="5410200" y="2895600"/>
              <a:ext cx="2747108" cy="762000"/>
            </a:xfrm>
            <a:prstGeom prst="wedgeRoundRectCallout">
              <a:avLst>
                <a:gd name="adj1" fmla="val -43521"/>
                <a:gd name="adj2" fmla="val -104422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80733" y="3004459"/>
              <a:ext cx="2539217" cy="5276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2 adds p-edge &lt;</a:t>
              </a:r>
              <a:r>
                <a:rPr lang="en-US" dirty="0" err="1" smtClean="0"/>
                <a:t>x,v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0984" y="4105656"/>
            <a:ext cx="2815345" cy="207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Optimal conflict detection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Avoid abstract locks on </a:t>
            </a:r>
            <a:r>
              <a:rPr lang="en-US" b="1" dirty="0" smtClean="0"/>
              <a:t>read</a:t>
            </a:r>
            <a:r>
              <a:rPr lang="en-US" dirty="0" smtClean="0"/>
              <a:t> nodes</a:t>
            </a:r>
          </a:p>
          <a:p>
            <a:pPr lvl="1"/>
            <a:r>
              <a:rPr lang="en-US" dirty="0" smtClean="0"/>
              <a:t>edges never removed from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28600" y="5260849"/>
            <a:ext cx="3124200" cy="457199"/>
            <a:chOff x="990600" y="4191000"/>
            <a:chExt cx="2895600" cy="762000"/>
          </a:xfrm>
        </p:grpSpPr>
        <p:sp>
          <p:nvSpPr>
            <p:cNvPr id="7" name="Rounded Rectangular Callout 6"/>
            <p:cNvSpPr/>
            <p:nvPr/>
          </p:nvSpPr>
          <p:spPr>
            <a:xfrm>
              <a:off x="990600" y="4191000"/>
              <a:ext cx="2895600" cy="762000"/>
            </a:xfrm>
            <a:prstGeom prst="wedgeRoundRectCallout">
              <a:avLst>
                <a:gd name="adj1" fmla="val 58690"/>
                <a:gd name="adj2" fmla="val -100073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6800" y="4267200"/>
              <a:ext cx="2743200" cy="6155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1 adds p-edge &lt;</a:t>
              </a:r>
              <a:r>
                <a:rPr lang="en-US" dirty="0" err="1" smtClean="0"/>
                <a:t>a,v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562601" y="5260848"/>
            <a:ext cx="3196392" cy="533400"/>
            <a:chOff x="5410200" y="2895600"/>
            <a:chExt cx="2747108" cy="762000"/>
          </a:xfrm>
        </p:grpSpPr>
        <p:sp>
          <p:nvSpPr>
            <p:cNvPr id="10" name="Rounded Rectangular Callout 9"/>
            <p:cNvSpPr/>
            <p:nvPr/>
          </p:nvSpPr>
          <p:spPr>
            <a:xfrm>
              <a:off x="5410200" y="2895600"/>
              <a:ext cx="2747108" cy="762000"/>
            </a:xfrm>
            <a:prstGeom prst="wedgeRoundRectCallout">
              <a:avLst>
                <a:gd name="adj1" fmla="val -43521"/>
                <a:gd name="adj2" fmla="val -104422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0733" y="3004459"/>
              <a:ext cx="2539217" cy="5276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2 adds p-edge &lt;</a:t>
              </a:r>
              <a:r>
                <a:rPr lang="en-US" dirty="0" err="1" smtClean="0"/>
                <a:t>x,v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0984" y="4105656"/>
            <a:ext cx="2815346" cy="207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Optimal conflict detection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43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Avoid abstract locks on </a:t>
            </a:r>
            <a:r>
              <a:rPr lang="en-US" b="1" dirty="0" smtClean="0"/>
              <a:t>read</a:t>
            </a:r>
            <a:r>
              <a:rPr lang="en-US" dirty="0" smtClean="0"/>
              <a:t> nodes</a:t>
            </a:r>
          </a:p>
          <a:p>
            <a:pPr lvl="1"/>
            <a:r>
              <a:rPr lang="en-US" dirty="0" smtClean="0"/>
              <a:t>edges never removed from graph</a:t>
            </a:r>
          </a:p>
          <a:p>
            <a:r>
              <a:rPr lang="en-US" dirty="0" smtClean="0"/>
              <a:t>Avoid abstract locks on </a:t>
            </a:r>
            <a:r>
              <a:rPr lang="en-US" b="1" dirty="0" smtClean="0"/>
              <a:t>written</a:t>
            </a:r>
            <a:r>
              <a:rPr lang="en-US" dirty="0" smtClean="0"/>
              <a:t> nodes </a:t>
            </a:r>
          </a:p>
          <a:p>
            <a:pPr lvl="1"/>
            <a:r>
              <a:rPr lang="en-US" dirty="0" smtClean="0"/>
              <a:t>edge additions commute with each other</a:t>
            </a:r>
          </a:p>
          <a:p>
            <a:pPr lvl="1"/>
            <a:r>
              <a:rPr lang="en-US" dirty="0" smtClean="0"/>
              <a:t>concrete implementation guarantees consistency</a:t>
            </a:r>
          </a:p>
          <a:p>
            <a:r>
              <a:rPr lang="en-US" sz="2800" strike="sngStrike" dirty="0" smtClean="0"/>
              <a:t>Conflicts </a:t>
            </a:r>
            <a:r>
              <a:rPr lang="en-US" sz="2800" dirty="0" smtClean="0"/>
              <a:t>→ </a:t>
            </a:r>
            <a:r>
              <a:rPr lang="en-US" sz="2800" strike="sngStrike" dirty="0" smtClean="0"/>
              <a:t>abstract locks</a:t>
            </a:r>
            <a:r>
              <a:rPr lang="en-US" sz="2800" dirty="0" smtClean="0"/>
              <a:t>→ </a:t>
            </a:r>
            <a:r>
              <a:rPr lang="en-US" sz="2800" strike="sngStrike" dirty="0" smtClean="0"/>
              <a:t>rollbacks</a:t>
            </a:r>
          </a:p>
          <a:p>
            <a:pPr lvl="1"/>
            <a:r>
              <a:rPr lang="en-US" sz="2400" dirty="0" smtClean="0"/>
              <a:t>speculation not necessary!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5791201" y="5257800"/>
            <a:ext cx="3200399" cy="457200"/>
            <a:chOff x="5410200" y="2895600"/>
            <a:chExt cx="2747108" cy="762000"/>
          </a:xfrm>
        </p:grpSpPr>
        <p:sp>
          <p:nvSpPr>
            <p:cNvPr id="10" name="Rounded Rectangular Callout 9"/>
            <p:cNvSpPr/>
            <p:nvPr/>
          </p:nvSpPr>
          <p:spPr>
            <a:xfrm>
              <a:off x="5410200" y="2895600"/>
              <a:ext cx="2747108" cy="762000"/>
            </a:xfrm>
            <a:prstGeom prst="wedgeRoundRectCallout">
              <a:avLst>
                <a:gd name="adj1" fmla="val -43521"/>
                <a:gd name="adj2" fmla="val -104422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0733" y="3004462"/>
              <a:ext cx="2539217" cy="6155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2 adds p-edge &lt;</a:t>
              </a:r>
              <a:r>
                <a:rPr lang="en-US" dirty="0" err="1" smtClean="0"/>
                <a:t>b,v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8600" y="5260849"/>
            <a:ext cx="3200400" cy="457199"/>
            <a:chOff x="990600" y="4191000"/>
            <a:chExt cx="2895600" cy="762000"/>
          </a:xfrm>
        </p:grpSpPr>
        <p:sp>
          <p:nvSpPr>
            <p:cNvPr id="7" name="Rounded Rectangular Callout 6"/>
            <p:cNvSpPr/>
            <p:nvPr/>
          </p:nvSpPr>
          <p:spPr>
            <a:xfrm>
              <a:off x="990600" y="4191000"/>
              <a:ext cx="2895600" cy="762000"/>
            </a:xfrm>
            <a:prstGeom prst="wedgeRoundRectCallout">
              <a:avLst>
                <a:gd name="adj1" fmla="val 58690"/>
                <a:gd name="adj2" fmla="val -100073"/>
                <a:gd name="adj3" fmla="val 16667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6800" y="4267200"/>
              <a:ext cx="2743200" cy="6155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activity 1 adds p-edge &lt;</a:t>
              </a:r>
              <a:r>
                <a:rPr lang="en-US" dirty="0" err="1" smtClean="0"/>
                <a:t>b,v</a:t>
              </a:r>
              <a:r>
                <a:rPr lang="en-US" dirty="0" smtClean="0"/>
                <a:t>&gt;</a:t>
              </a:r>
              <a:endParaRPr lang="en-U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Implementation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Implemented in Galois system </a:t>
            </a:r>
            <a:r>
              <a:rPr lang="en-US" sz="1400" dirty="0" smtClean="0"/>
              <a:t>[</a:t>
            </a:r>
            <a:r>
              <a:rPr lang="en-US" sz="1400" dirty="0" err="1" smtClean="0"/>
              <a:t>Kulkarni</a:t>
            </a:r>
            <a:r>
              <a:rPr lang="en-US" sz="1400" dirty="0" smtClean="0"/>
              <a:t> PLDI’07]</a:t>
            </a:r>
          </a:p>
          <a:p>
            <a:pPr lvl="1"/>
            <a:r>
              <a:rPr lang="en-US" sz="2400" dirty="0" smtClean="0"/>
              <a:t>graph implementations, scheduling policies, etc.</a:t>
            </a:r>
            <a:endParaRPr lang="en-US" sz="2800" dirty="0" smtClean="0"/>
          </a:p>
          <a:p>
            <a:pPr lvl="1"/>
            <a:r>
              <a:rPr lang="en-US" sz="2400" dirty="0" smtClean="0"/>
              <a:t>conflict detection turned off → </a:t>
            </a:r>
            <a:r>
              <a:rPr lang="en-US" sz="2400" strike="sngStrike" dirty="0" smtClean="0"/>
              <a:t>speculation overheads</a:t>
            </a:r>
          </a:p>
          <a:p>
            <a:r>
              <a:rPr lang="en-US" sz="2800" dirty="0" smtClean="0"/>
              <a:t>Key data structures</a:t>
            </a:r>
          </a:p>
          <a:p>
            <a:pPr lvl="1"/>
            <a:r>
              <a:rPr lang="en-US" sz="2500" dirty="0" smtClean="0"/>
              <a:t>Binary Decision Diagram</a:t>
            </a:r>
          </a:p>
          <a:p>
            <a:pPr lvl="2"/>
            <a:r>
              <a:rPr lang="en-US" sz="2000" dirty="0" smtClean="0"/>
              <a:t>points-to edges</a:t>
            </a:r>
          </a:p>
          <a:p>
            <a:pPr lvl="2"/>
            <a:r>
              <a:rPr lang="en-US" sz="2000" dirty="0" smtClean="0"/>
              <a:t>lock-based hash set</a:t>
            </a:r>
          </a:p>
          <a:p>
            <a:pPr lvl="1"/>
            <a:r>
              <a:rPr lang="en-US" sz="2400" dirty="0" smtClean="0"/>
              <a:t>sparse bit vector</a:t>
            </a:r>
          </a:p>
          <a:p>
            <a:pPr lvl="2"/>
            <a:r>
              <a:rPr lang="en-US" sz="2000" dirty="0" smtClean="0"/>
              <a:t>copy/store/load edges</a:t>
            </a:r>
          </a:p>
          <a:p>
            <a:pPr lvl="2"/>
            <a:r>
              <a:rPr lang="en-US" sz="2000" dirty="0" smtClean="0"/>
              <a:t>lock-free linked list</a:t>
            </a:r>
          </a:p>
          <a:p>
            <a:r>
              <a:rPr lang="en-US" sz="2800" dirty="0" smtClean="0"/>
              <a:t>Download at </a:t>
            </a:r>
            <a:r>
              <a:rPr lang="en-US" sz="2800" dirty="0" smtClean="0">
                <a:hlinkClick r:id="rId3"/>
              </a:rPr>
              <a:t>http://www.ices.utexas.edu/~marioml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runtimes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4419600" cy="4525963"/>
          </a:xfrm>
        </p:spPr>
        <p:txBody>
          <a:bodyPr>
            <a:normAutofit lnSpcReduction="10000"/>
          </a:bodyPr>
          <a:lstStyle/>
          <a:p>
            <a:pPr marL="173038" indent="-173038"/>
            <a:r>
              <a:rPr lang="en-US" sz="2400" dirty="0" smtClean="0"/>
              <a:t>Intel Xeon machine, 8 cores</a:t>
            </a:r>
          </a:p>
          <a:p>
            <a:pPr marL="633413" lvl="1" indent="-233363"/>
            <a:r>
              <a:rPr lang="en-US" sz="2000" b="1" dirty="0" smtClean="0">
                <a:solidFill>
                  <a:srgbClr val="C00000"/>
                </a:solidFill>
              </a:rPr>
              <a:t>(our) sequential </a:t>
            </a:r>
            <a:r>
              <a:rPr lang="en-US" sz="2000" dirty="0" err="1" smtClean="0"/>
              <a:t>vs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/>
              <a:t>parallel</a:t>
            </a:r>
          </a:p>
          <a:p>
            <a:pPr marL="633413" lvl="1" indent="-233363"/>
            <a:r>
              <a:rPr lang="en-US" sz="2000" dirty="0" smtClean="0"/>
              <a:t>whole analysis</a:t>
            </a:r>
          </a:p>
          <a:p>
            <a:pPr marL="633413" lvl="1" indent="-233363">
              <a:spcAft>
                <a:spcPts val="600"/>
              </a:spcAft>
            </a:pPr>
            <a:r>
              <a:rPr lang="en-US" sz="2000" dirty="0" smtClean="0"/>
              <a:t>JVM 1.6,  64 bits, Linux 2.6.30</a:t>
            </a:r>
          </a:p>
          <a:p>
            <a:pPr marL="233363" indent="-233363"/>
            <a:r>
              <a:rPr lang="en-US" sz="2400" dirty="0" smtClean="0"/>
              <a:t>Input: suite of C programs</a:t>
            </a:r>
          </a:p>
          <a:p>
            <a:pPr marL="628650" lvl="1" indent="-228600"/>
            <a:r>
              <a:rPr lang="en-US" sz="2000" i="1" dirty="0" err="1" smtClean="0"/>
              <a:t>gcc</a:t>
            </a:r>
            <a:r>
              <a:rPr lang="en-US" sz="2000" dirty="0" smtClean="0"/>
              <a:t>: 120K </a:t>
            </a:r>
            <a:r>
              <a:rPr lang="en-US" sz="2000" dirty="0" err="1" smtClean="0"/>
              <a:t>vars</a:t>
            </a:r>
            <a:r>
              <a:rPr lang="en-US" sz="2000" dirty="0" smtClean="0"/>
              <a:t>, 156K </a:t>
            </a:r>
            <a:r>
              <a:rPr lang="en-US" sz="2000" dirty="0" err="1" smtClean="0"/>
              <a:t>stmts</a:t>
            </a:r>
            <a:endParaRPr lang="en-US" sz="2000" dirty="0" smtClean="0"/>
          </a:p>
          <a:p>
            <a:pPr marL="628650" lvl="1" indent="-228600">
              <a:spcAft>
                <a:spcPts val="600"/>
              </a:spcAft>
            </a:pPr>
            <a:r>
              <a:rPr lang="en-US" sz="2000" i="1" dirty="0" err="1" smtClean="0"/>
              <a:t>tshark</a:t>
            </a:r>
            <a:r>
              <a:rPr lang="en-US" sz="2000" dirty="0" smtClean="0"/>
              <a:t>: 1500K </a:t>
            </a:r>
            <a:r>
              <a:rPr lang="en-US" sz="2000" dirty="0" err="1" smtClean="0"/>
              <a:t>vars</a:t>
            </a:r>
            <a:r>
              <a:rPr lang="en-US" sz="2000" dirty="0" smtClean="0"/>
              <a:t>, 1700K </a:t>
            </a:r>
            <a:r>
              <a:rPr lang="en-US" sz="2000" dirty="0" err="1" smtClean="0"/>
              <a:t>stmts</a:t>
            </a:r>
            <a:endParaRPr lang="en-US" sz="2000" dirty="0" smtClean="0"/>
          </a:p>
          <a:p>
            <a:pPr marL="233363" lvl="1" indent="-233363">
              <a:buFont typeface="Arial" pitchFamily="34" charset="0"/>
              <a:buChar char="•"/>
            </a:pPr>
            <a:r>
              <a:rPr lang="en-US" sz="2400" dirty="0" smtClean="0"/>
              <a:t>Low parallelization overheads</a:t>
            </a:r>
            <a:endParaRPr lang="en-US" sz="2000" dirty="0" smtClean="0"/>
          </a:p>
          <a:p>
            <a:pPr marL="573088" lvl="1" indent="-173038">
              <a:spcAft>
                <a:spcPts val="600"/>
              </a:spcAft>
            </a:pPr>
            <a:r>
              <a:rPr lang="en-US" sz="2000" dirty="0" smtClean="0"/>
              <a:t>not more than 30%</a:t>
            </a:r>
          </a:p>
          <a:p>
            <a:pPr marL="173038" indent="-173038">
              <a:spcAft>
                <a:spcPts val="600"/>
              </a:spcAft>
            </a:pPr>
            <a:r>
              <a:rPr lang="en-US" sz="2400" dirty="0" smtClean="0"/>
              <a:t>Good scalability</a:t>
            </a:r>
          </a:p>
          <a:p>
            <a:pPr marL="573088" lvl="1" indent="-173038">
              <a:spcAft>
                <a:spcPts val="600"/>
              </a:spcAft>
            </a:pPr>
            <a:r>
              <a:rPr lang="en-US" sz="2000" dirty="0" smtClean="0"/>
              <a:t>↑cores → ↓runtime </a:t>
            </a:r>
          </a:p>
          <a:p>
            <a:pPr marL="228600" indent="-228600"/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5410200" y="1219200"/>
          <a:ext cx="3164154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410200" y="3886200"/>
          <a:ext cx="3161773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Results: speedups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447800"/>
            <a:ext cx="4495800" cy="4800600"/>
          </a:xfrm>
        </p:spPr>
        <p:txBody>
          <a:bodyPr>
            <a:noAutofit/>
          </a:bodyPr>
          <a:lstStyle/>
          <a:p>
            <a:pPr marL="173038" indent="-173038"/>
            <a:r>
              <a:rPr lang="en-US" sz="2000" dirty="0" smtClean="0"/>
              <a:t>Reference (sequential) analysis</a:t>
            </a:r>
          </a:p>
          <a:p>
            <a:pPr marL="630238" lvl="1" indent="-173038"/>
            <a:r>
              <a:rPr lang="en-US" sz="1800" dirty="0" err="1" smtClean="0"/>
              <a:t>Hardekopf</a:t>
            </a:r>
            <a:r>
              <a:rPr lang="en-US" sz="1800" dirty="0" smtClean="0"/>
              <a:t> &amp; Lin </a:t>
            </a:r>
            <a:r>
              <a:rPr lang="en-US" sz="1400" dirty="0" smtClean="0"/>
              <a:t>[PLDI’07, SAS’07]</a:t>
            </a:r>
            <a:endParaRPr lang="en-US" sz="1800" dirty="0" smtClean="0"/>
          </a:p>
          <a:p>
            <a:pPr marL="630238" lvl="1" indent="-173038"/>
            <a:r>
              <a:rPr lang="en-US" sz="1800" dirty="0" smtClean="0"/>
              <a:t>written in C++</a:t>
            </a:r>
          </a:p>
          <a:p>
            <a:pPr marL="630238" lvl="1" indent="-173038">
              <a:spcAft>
                <a:spcPts val="600"/>
              </a:spcAft>
            </a:pPr>
            <a:r>
              <a:rPr lang="en-US" sz="1800" dirty="0" smtClean="0"/>
              <a:t>state-of-the-art, publicly available implementation</a:t>
            </a:r>
            <a:endParaRPr lang="en-US" sz="2000" dirty="0" smtClean="0"/>
          </a:p>
          <a:p>
            <a:pPr marL="173038" indent="-173038"/>
            <a:r>
              <a:rPr lang="en-US" sz="2000" dirty="0" smtClean="0"/>
              <a:t>Xeon machine, 8 cores</a:t>
            </a:r>
          </a:p>
          <a:p>
            <a:pPr marL="633413" lvl="1" indent="-233363"/>
            <a:r>
              <a:rPr lang="en-US" sz="1800" dirty="0" smtClean="0"/>
              <a:t>reference: phase within LLVM 2.6</a:t>
            </a:r>
          </a:p>
          <a:p>
            <a:pPr marL="633413" lvl="1" indent="-233363">
              <a:spcAft>
                <a:spcPts val="600"/>
              </a:spcAft>
            </a:pPr>
            <a:r>
              <a:rPr lang="en-US" sz="1800" dirty="0" smtClean="0"/>
              <a:t>parallel: standalone, JVM 1.6</a:t>
            </a:r>
          </a:p>
          <a:p>
            <a:pPr marL="173038" indent="-173038">
              <a:tabLst>
                <a:tab pos="173038" algn="l"/>
              </a:tabLst>
            </a:pPr>
            <a:r>
              <a:rPr lang="en-US" sz="2000" dirty="0" smtClean="0"/>
              <a:t>Speedup </a:t>
            </a:r>
            <a:r>
              <a:rPr lang="en-US" sz="2000" dirty="0" err="1" smtClean="0"/>
              <a:t>wrt</a:t>
            </a:r>
            <a:r>
              <a:rPr lang="en-US" sz="2000" dirty="0" smtClean="0"/>
              <a:t> C++ version</a:t>
            </a:r>
          </a:p>
          <a:p>
            <a:pPr marL="630238" lvl="1"/>
            <a:r>
              <a:rPr lang="en-US" sz="1800" b="1" dirty="0" smtClean="0"/>
              <a:t>whole</a:t>
            </a:r>
            <a:r>
              <a:rPr lang="en-US" sz="1800" dirty="0" smtClean="0"/>
              <a:t> analysis</a:t>
            </a:r>
          </a:p>
          <a:p>
            <a:pPr marL="630238" lvl="1"/>
            <a:r>
              <a:rPr lang="en-US" sz="1800" dirty="0" smtClean="0"/>
              <a:t>2-5x</a:t>
            </a:r>
          </a:p>
          <a:p>
            <a:pPr marL="630238" lvl="1"/>
            <a:r>
              <a:rPr lang="en-US" sz="1800" dirty="0" smtClean="0"/>
              <a:t>can be &gt; 1 with 1 thread (</a:t>
            </a:r>
            <a:r>
              <a:rPr lang="en-US" sz="1800" i="1" dirty="0" err="1" smtClean="0"/>
              <a:t>tshark</a:t>
            </a:r>
            <a:r>
              <a:rPr lang="en-US" sz="1800" dirty="0" smtClean="0"/>
              <a:t>)</a:t>
            </a:r>
          </a:p>
          <a:p>
            <a:pPr marL="117475" indent="-173038"/>
            <a:r>
              <a:rPr lang="en-US" sz="2000" dirty="0" smtClean="0"/>
              <a:t>Sequential phases limit speedup</a:t>
            </a:r>
          </a:p>
          <a:p>
            <a:pPr marL="630238" lvl="1"/>
            <a:r>
              <a:rPr lang="en-US" sz="1800" dirty="0" smtClean="0"/>
              <a:t>SCC detection, BDD init, etc.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4724400" y="1447800"/>
          <a:ext cx="4215493" cy="4720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ounded Rectangular Callout 11"/>
          <p:cNvSpPr/>
          <p:nvPr/>
        </p:nvSpPr>
        <p:spPr>
          <a:xfrm>
            <a:off x="3962400" y="5867400"/>
            <a:ext cx="2438400" cy="838200"/>
          </a:xfrm>
          <a:prstGeom prst="wedgeRoundRectCallout">
            <a:avLst>
              <a:gd name="adj1" fmla="val 106072"/>
              <a:gd name="adj2" fmla="val -116561"/>
              <a:gd name="adj3" fmla="val 1666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≈150K </a:t>
            </a:r>
            <a:r>
              <a:rPr lang="en-US" sz="1600" b="1" dirty="0" err="1" smtClean="0"/>
              <a:t>vars</a:t>
            </a:r>
            <a:r>
              <a:rPr lang="en-US" sz="1600" b="1" dirty="0" smtClean="0"/>
              <a:t>, 150K </a:t>
            </a:r>
            <a:r>
              <a:rPr lang="en-US" sz="1600" b="1" dirty="0" err="1" smtClean="0"/>
              <a:t>stms</a:t>
            </a:r>
            <a:endParaRPr lang="en-US" sz="1600" b="1" dirty="0" smtClean="0"/>
          </a:p>
          <a:p>
            <a:pPr algn="ctr"/>
            <a:r>
              <a:rPr lang="en-US" sz="1600" b="1" dirty="0" err="1" smtClean="0"/>
              <a:t>seq</a:t>
            </a:r>
            <a:r>
              <a:rPr lang="en-US" sz="1600" b="1" dirty="0" smtClean="0"/>
              <a:t>: 7% (1 thread)</a:t>
            </a:r>
          </a:p>
          <a:p>
            <a:pPr algn="ctr"/>
            <a:r>
              <a:rPr lang="en-US" sz="1600" b="1" dirty="0" err="1" smtClean="0"/>
              <a:t>seq</a:t>
            </a:r>
            <a:r>
              <a:rPr lang="en-US" sz="1600" b="1" dirty="0" smtClean="0"/>
              <a:t>: 26% (</a:t>
            </a:r>
            <a:r>
              <a:rPr lang="en-US" sz="1600" b="1" smtClean="0"/>
              <a:t>8 threads)</a:t>
            </a:r>
            <a:endParaRPr lang="en-US" sz="1600" b="1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6629400" y="5867400"/>
            <a:ext cx="2438400" cy="838200"/>
          </a:xfrm>
          <a:prstGeom prst="wedgeRoundRectCallout">
            <a:avLst>
              <a:gd name="adj1" fmla="val 14037"/>
              <a:gd name="adj2" fmla="val -99006"/>
              <a:gd name="adj3" fmla="val 1666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≈150K </a:t>
            </a:r>
            <a:r>
              <a:rPr lang="en-US" sz="1600" b="1" dirty="0" err="1" smtClean="0"/>
              <a:t>vars</a:t>
            </a:r>
            <a:r>
              <a:rPr lang="en-US" sz="1600" b="1" dirty="0" smtClean="0"/>
              <a:t>, 150K </a:t>
            </a:r>
            <a:r>
              <a:rPr lang="en-US" sz="1600" b="1" dirty="0" err="1" smtClean="0"/>
              <a:t>stms</a:t>
            </a:r>
            <a:endParaRPr lang="en-US" sz="1600" b="1" dirty="0" smtClean="0"/>
          </a:p>
          <a:p>
            <a:pPr algn="ctr"/>
            <a:r>
              <a:rPr lang="en-US" sz="1600" b="1" dirty="0" err="1" smtClean="0"/>
              <a:t>seq</a:t>
            </a:r>
            <a:r>
              <a:rPr lang="en-US" sz="1600" b="1" dirty="0" smtClean="0"/>
              <a:t>: 9% (1 thread)</a:t>
            </a:r>
          </a:p>
          <a:p>
            <a:pPr algn="ctr"/>
            <a:r>
              <a:rPr lang="en-US" sz="1600" b="1" dirty="0" err="1" smtClean="0"/>
              <a:t>seq</a:t>
            </a:r>
            <a:r>
              <a:rPr lang="en-US" sz="1600" b="1" dirty="0" smtClean="0"/>
              <a:t>: 32% (8 threads)</a:t>
            </a:r>
            <a:endParaRPr lang="en-US" sz="1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Conclusions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Inclusion-based points-to analysis</a:t>
            </a:r>
          </a:p>
          <a:p>
            <a:pPr lvl="1"/>
            <a:r>
              <a:rPr lang="en-US" dirty="0" smtClean="0"/>
              <a:t>widely used technique</a:t>
            </a:r>
          </a:p>
          <a:p>
            <a:r>
              <a:rPr lang="en-US" dirty="0" smtClean="0"/>
              <a:t>Contributions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Novel graph representation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First</a:t>
            </a:r>
            <a:r>
              <a:rPr lang="en-US" i="1" dirty="0" smtClean="0"/>
              <a:t> </a:t>
            </a:r>
            <a:r>
              <a:rPr lang="en-US" dirty="0" smtClean="0"/>
              <a:t>parallelization of a points-to algorithm</a:t>
            </a:r>
          </a:p>
          <a:p>
            <a:pPr lvl="2"/>
            <a:r>
              <a:rPr lang="en-US" dirty="0" smtClean="0"/>
              <a:t>correctness: exploit graph abstraction</a:t>
            </a:r>
          </a:p>
          <a:p>
            <a:pPr lvl="2"/>
            <a:r>
              <a:rPr lang="en-US" dirty="0" smtClean="0"/>
              <a:t>efficiency: exploit algorithm structure</a:t>
            </a:r>
          </a:p>
          <a:p>
            <a:r>
              <a:rPr lang="en-US" dirty="0" smtClean="0"/>
              <a:t>Good results</a:t>
            </a:r>
          </a:p>
          <a:p>
            <a:pPr lvl="1"/>
            <a:r>
              <a:rPr lang="en-US" dirty="0" smtClean="0"/>
              <a:t>2-5x speedup </a:t>
            </a:r>
            <a:r>
              <a:rPr lang="en-US" dirty="0" err="1" smtClean="0"/>
              <a:t>wrt</a:t>
            </a:r>
            <a:r>
              <a:rPr lang="en-US" dirty="0" smtClean="0"/>
              <a:t> to state-of-the-art</a:t>
            </a:r>
          </a:p>
          <a:p>
            <a:pPr lvl="1">
              <a:buNone/>
            </a:pP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Inclusion-based points-to analysis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First proposed by Andersen </a:t>
            </a:r>
            <a:r>
              <a:rPr lang="en-US" sz="1500" dirty="0" smtClean="0"/>
              <a:t>[Andersen thesis’94]</a:t>
            </a:r>
          </a:p>
          <a:p>
            <a:r>
              <a:rPr lang="en-US" sz="2800" dirty="0" smtClean="0"/>
              <a:t>Much research focused on performance improvements</a:t>
            </a:r>
          </a:p>
          <a:p>
            <a:pPr lvl="1"/>
            <a:r>
              <a:rPr lang="en-US" sz="2400" dirty="0" smtClean="0"/>
              <a:t>heuristics for cycle detection </a:t>
            </a:r>
            <a:r>
              <a:rPr lang="en-US" sz="1500" dirty="0" smtClean="0"/>
              <a:t>[</a:t>
            </a:r>
            <a:r>
              <a:rPr lang="en-US" sz="1500" dirty="0" err="1" smtClean="0"/>
              <a:t>Fahndrich</a:t>
            </a:r>
            <a:r>
              <a:rPr lang="en-US" sz="1500" dirty="0" smtClean="0"/>
              <a:t> PLDI’98; </a:t>
            </a:r>
            <a:r>
              <a:rPr lang="en-US" sz="1500" dirty="0" err="1" smtClean="0"/>
              <a:t>Hardekopf</a:t>
            </a:r>
            <a:r>
              <a:rPr lang="en-US" sz="1500" dirty="0" smtClean="0"/>
              <a:t>  PLDI’07]</a:t>
            </a:r>
            <a:endParaRPr lang="en-US" sz="2400" dirty="0" smtClean="0"/>
          </a:p>
          <a:p>
            <a:pPr lvl="1"/>
            <a:r>
              <a:rPr lang="en-US" sz="2400" dirty="0" smtClean="0"/>
              <a:t>offline preprocessing </a:t>
            </a:r>
            <a:r>
              <a:rPr lang="en-US" sz="1500" dirty="0" smtClean="0"/>
              <a:t>[</a:t>
            </a:r>
            <a:r>
              <a:rPr lang="en-US" sz="1500" dirty="0" err="1" smtClean="0"/>
              <a:t>Rountev</a:t>
            </a:r>
            <a:r>
              <a:rPr lang="en-US" sz="1500" dirty="0" smtClean="0"/>
              <a:t> PLDI’00]</a:t>
            </a:r>
          </a:p>
          <a:p>
            <a:pPr lvl="1"/>
            <a:r>
              <a:rPr lang="en-US" sz="2400" dirty="0" smtClean="0"/>
              <a:t>better ordering </a:t>
            </a:r>
            <a:r>
              <a:rPr lang="en-US" sz="1500" dirty="0" smtClean="0"/>
              <a:t>[</a:t>
            </a:r>
            <a:r>
              <a:rPr lang="en-US" sz="1500" dirty="0" err="1" smtClean="0"/>
              <a:t>Magno</a:t>
            </a:r>
            <a:r>
              <a:rPr lang="en-US" sz="1500" dirty="0" smtClean="0"/>
              <a:t> CGO’09]</a:t>
            </a:r>
          </a:p>
          <a:p>
            <a:pPr lvl="1"/>
            <a:r>
              <a:rPr lang="en-US" sz="2400" dirty="0" smtClean="0"/>
              <a:t>BDD-based representation </a:t>
            </a:r>
            <a:r>
              <a:rPr lang="en-US" sz="1500" dirty="0" smtClean="0"/>
              <a:t>[</a:t>
            </a:r>
            <a:r>
              <a:rPr lang="en-US" sz="1500" dirty="0" err="1" smtClean="0"/>
              <a:t>Lhotak</a:t>
            </a:r>
            <a:r>
              <a:rPr lang="en-US" sz="1500" dirty="0" smtClean="0"/>
              <a:t> PLDI’04]</a:t>
            </a:r>
          </a:p>
          <a:p>
            <a:pPr lvl="1"/>
            <a:r>
              <a:rPr lang="en-US" sz="2400" dirty="0" smtClean="0"/>
              <a:t>…</a:t>
            </a:r>
          </a:p>
          <a:p>
            <a:r>
              <a:rPr lang="en-US" sz="2600" dirty="0" smtClean="0"/>
              <a:t>What about parallelization?</a:t>
            </a:r>
          </a:p>
          <a:p>
            <a:pPr lvl="1"/>
            <a:r>
              <a:rPr lang="en-US" sz="2400" dirty="0" smtClean="0"/>
              <a:t>“future work” </a:t>
            </a:r>
            <a:r>
              <a:rPr lang="en-US" sz="1500" dirty="0" smtClean="0"/>
              <a:t>[</a:t>
            </a:r>
            <a:r>
              <a:rPr lang="en-US" sz="1500" dirty="0" err="1" smtClean="0"/>
              <a:t>Khalon</a:t>
            </a:r>
            <a:r>
              <a:rPr lang="en-US" sz="1500" dirty="0" smtClean="0"/>
              <a:t> PLDI’07, </a:t>
            </a:r>
            <a:r>
              <a:rPr lang="en-US" sz="1500" dirty="0" err="1" smtClean="0"/>
              <a:t>Magno</a:t>
            </a:r>
            <a:r>
              <a:rPr lang="en-US" sz="1500" dirty="0" smtClean="0"/>
              <a:t> CGO’09,….]</a:t>
            </a:r>
          </a:p>
          <a:p>
            <a:pPr lvl="1"/>
            <a:r>
              <a:rPr lang="en-US" sz="2400" b="1" dirty="0" smtClean="0"/>
              <a:t>never done before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Thank you!</a:t>
            </a:r>
            <a:r>
              <a:rPr lang="hi-IN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implementation + slides available at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http://www.ices.utexas.edu/~marioml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BC60-E9A4-11DE-C687-001F1615A8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Parallel inclusion-based points-to analysis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Challenges</a:t>
            </a:r>
          </a:p>
          <a:p>
            <a:pPr lvl="1"/>
            <a:r>
              <a:rPr lang="en-US" sz="2400" dirty="0" smtClean="0"/>
              <a:t>highly irregular code</a:t>
            </a:r>
          </a:p>
          <a:p>
            <a:pPr lvl="2"/>
            <a:r>
              <a:rPr lang="en-US" sz="2000" dirty="0" smtClean="0"/>
              <a:t>BDD, sparse bit vectors, etc</a:t>
            </a:r>
          </a:p>
          <a:p>
            <a:pPr lvl="1"/>
            <a:r>
              <a:rPr lang="en-US" sz="2400" dirty="0" smtClean="0"/>
              <a:t>some phases of the algorithms are difficult to parallelize</a:t>
            </a:r>
          </a:p>
          <a:p>
            <a:pPr lvl="2"/>
            <a:r>
              <a:rPr lang="en-US" sz="2000" dirty="0" smtClean="0"/>
              <a:t>SCC detection/DFS</a:t>
            </a:r>
          </a:p>
          <a:p>
            <a:r>
              <a:rPr lang="en-US" sz="2800" dirty="0" smtClean="0"/>
              <a:t>Contributions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novel</a:t>
            </a:r>
            <a:r>
              <a:rPr lang="en-US" sz="2400" b="1" dirty="0" smtClean="0"/>
              <a:t> graph</a:t>
            </a:r>
            <a:r>
              <a:rPr lang="en-US" sz="2400" dirty="0" smtClean="0"/>
              <a:t> formulation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parallelization of Andersen’s algorithm</a:t>
            </a:r>
          </a:p>
          <a:p>
            <a:pPr marL="1147763" lvl="2" indent="-233363"/>
            <a:r>
              <a:rPr lang="en-US" sz="2000" dirty="0" smtClean="0"/>
              <a:t>exploits algorithmic </a:t>
            </a:r>
            <a:r>
              <a:rPr lang="en-US" sz="2000" b="1" dirty="0" smtClean="0"/>
              <a:t>structure</a:t>
            </a:r>
          </a:p>
          <a:p>
            <a:pPr marL="1147763" lvl="2" indent="-233363">
              <a:spcAft>
                <a:spcPts val="600"/>
              </a:spcAft>
            </a:pPr>
            <a:r>
              <a:rPr lang="en-US" sz="2000" dirty="0" smtClean="0"/>
              <a:t>up to 5x speedup vs. </a:t>
            </a:r>
            <a:r>
              <a:rPr lang="en-US" sz="2000" dirty="0" err="1" smtClean="0"/>
              <a:t>Hardekopf</a:t>
            </a:r>
            <a:r>
              <a:rPr lang="en-US" sz="2000" dirty="0" smtClean="0"/>
              <a:t> &amp; Lin’s state-of-the-art implementation </a:t>
            </a:r>
            <a:r>
              <a:rPr lang="en-US" sz="1500" dirty="0" smtClean="0"/>
              <a:t>[PLDI’07]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Agenda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45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ounded Rectangle 4"/>
          <p:cNvSpPr/>
          <p:nvPr/>
        </p:nvSpPr>
        <p:spPr>
          <a:xfrm>
            <a:off x="2286000" y="4419600"/>
            <a:ext cx="1669144" cy="789100"/>
          </a:xfrm>
          <a:prstGeom prst="rect">
            <a:avLst/>
          </a:prstGeom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/>
              <a:t>Parallelization of graph (irregular) algorithms</a:t>
            </a:r>
          </a:p>
        </p:txBody>
      </p:sp>
      <p:grpSp>
        <p:nvGrpSpPr>
          <p:cNvPr id="9" name="Group 8"/>
          <p:cNvGrpSpPr/>
          <p:nvPr/>
        </p:nvGrpSpPr>
        <p:grpSpPr>
          <a:xfrm rot="18018658">
            <a:off x="4146537" y="3901770"/>
            <a:ext cx="530793" cy="554593"/>
            <a:chOff x="3780209" y="1347772"/>
            <a:chExt cx="530793" cy="554593"/>
          </a:xfrm>
          <a:scene3d>
            <a:camera prst="orthographicFront"/>
            <a:lightRig rig="chilly" dir="t"/>
          </a:scene3d>
        </p:grpSpPr>
        <p:sp>
          <p:nvSpPr>
            <p:cNvPr id="10" name="Right Arrow 9"/>
            <p:cNvSpPr/>
            <p:nvPr/>
          </p:nvSpPr>
          <p:spPr>
            <a:xfrm rot="1820363">
              <a:off x="3780209" y="1347772"/>
              <a:ext cx="530793" cy="554593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/>
            <p:nvPr/>
          </p:nvSpPr>
          <p:spPr>
            <a:xfrm rot="1820363">
              <a:off x="3791113" y="1418474"/>
              <a:ext cx="371555" cy="332755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2285999" y="4343400"/>
            <a:ext cx="1752601" cy="914400"/>
          </a:xfrm>
          <a:prstGeom prst="roundRect">
            <a:avLst>
              <a:gd name="adj" fmla="val 1000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parallelization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of irregular algorithms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Agenda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45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286000" y="4343400"/>
            <a:ext cx="1752601" cy="914400"/>
          </a:xfrm>
          <a:prstGeom prst="roundRect">
            <a:avLst>
              <a:gd name="adj" fmla="val 10000"/>
            </a:avLst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parallelization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of irregular algorithms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6" name="Group 8"/>
          <p:cNvGrpSpPr/>
          <p:nvPr/>
        </p:nvGrpSpPr>
        <p:grpSpPr>
          <a:xfrm rot="18018658">
            <a:off x="4146537" y="3901770"/>
            <a:ext cx="530793" cy="554593"/>
            <a:chOff x="3780209" y="1347772"/>
            <a:chExt cx="530793" cy="554593"/>
          </a:xfrm>
          <a:scene3d>
            <a:camera prst="orthographicFront"/>
            <a:lightRig rig="chilly" dir="t"/>
          </a:scene3d>
        </p:grpSpPr>
        <p:sp>
          <p:nvSpPr>
            <p:cNvPr id="10" name="Right Arrow 9"/>
            <p:cNvSpPr/>
            <p:nvPr/>
          </p:nvSpPr>
          <p:spPr>
            <a:xfrm rot="1820363">
              <a:off x="3780209" y="1347772"/>
              <a:ext cx="530793" cy="554593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/>
            <p:nvPr/>
          </p:nvSpPr>
          <p:spPr>
            <a:xfrm rot="1820363">
              <a:off x="3791113" y="1418474"/>
              <a:ext cx="371555" cy="332755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Andersen’s algorithm for C programs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Extract pointer assignments</a:t>
            </a:r>
          </a:p>
          <a:p>
            <a:pPr marL="914400" lvl="1" indent="-514350" algn="ctr">
              <a:buNone/>
            </a:pPr>
            <a:r>
              <a:rPr lang="en-US" dirty="0" smtClean="0"/>
              <a:t>a= &amp;b, a=b, a=*b, *a=b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Transform statements into set constraints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Iteratively solve system of constraints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3352800"/>
          <a:ext cx="4724401" cy="156418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{1E171933-4619-4E11-9A3F-F7608DF75F80}</a:tableStyleId>
              </a:tblPr>
              <a:tblGrid>
                <a:gridCol w="881889"/>
                <a:gridCol w="1412821"/>
                <a:gridCol w="2429691"/>
              </a:tblGrid>
              <a:tr h="294083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C  code</a:t>
                      </a:r>
                      <a:endParaRPr lang="en-US" sz="1400" b="1" dirty="0"/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constraint</a:t>
                      </a:r>
                      <a:endParaRPr lang="en-US" sz="1400" b="1" dirty="0"/>
                    </a:p>
                  </a:txBody>
                  <a:tcPr anchor="ctr"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46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&amp;b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addres</a:t>
                      </a:r>
                      <a:r>
                        <a:rPr lang="en-US" sz="1400" baseline="0" dirty="0" smtClean="0"/>
                        <a:t>s of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pts(a) ⊇ {b}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46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b 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pts(a) ⊇ pts(b)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93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= ∗b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∀v ∈ pts(b) : pts(a) ⊇ pts(v)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49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*a = b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store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∀v ∈ pts(a) : pts(v) ⊇ pts(b)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Example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1676400" cy="3276600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1676400"/>
              </a:tblGrid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a=&amp;v;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*a=b;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b=x;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x=&amp;w;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Example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1676400" cy="3276600"/>
        </p:xfrm>
        <a:graphic>
          <a:graphicData uri="http://schemas.openxmlformats.org/drawingml/2006/table">
            <a:tbl>
              <a:tblPr firstRow="1">
                <a:effectLst>
                  <a:outerShdw blurRad="50800" dist="76200" dir="2700000" algn="tl" rotWithShape="0">
                    <a:schemeClr val="accent4">
                      <a:lumMod val="40000"/>
                      <a:lumOff val="6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1676400"/>
              </a:tblGrid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a=&amp;v;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347663" indent="0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*a=b;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b=x;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indent="347663" algn="l"/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x=&amp;w;</a:t>
                      </a:r>
                      <a:endParaRPr lang="en-US" sz="2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43200" y="1828800"/>
            <a:ext cx="5638800" cy="3276600"/>
            <a:chOff x="2743200" y="1828800"/>
            <a:chExt cx="5638800" cy="3276600"/>
          </a:xfrm>
        </p:grpSpPr>
        <p:graphicFrame>
          <p:nvGraphicFramePr>
            <p:cNvPr id="6" name="Content Placeholder 4"/>
            <p:cNvGraphicFramePr>
              <a:graphicFrameLocks/>
            </p:cNvGraphicFramePr>
            <p:nvPr/>
          </p:nvGraphicFramePr>
          <p:xfrm>
            <a:off x="2743200" y="1828800"/>
            <a:ext cx="3505200" cy="3276600"/>
          </p:xfrm>
          <a:graphic>
            <a:graphicData uri="http://schemas.openxmlformats.org/drawingml/2006/table">
              <a:tbl>
                <a:tblPr firstRow="1">
                  <a:effectLst>
                    <a:outerShdw blurRad="50800" dist="76200" dir="2700000" algn="tl" rotWithShape="0">
                      <a:schemeClr val="accent4">
                        <a:lumMod val="40000"/>
                        <a:lumOff val="60000"/>
                        <a:alpha val="40000"/>
                      </a:schemeClr>
                    </a:outerShdw>
                  </a:effectLst>
                  <a:tableStyleId>{5C22544A-7EE6-4342-B048-85BDC9FD1C3A}</a:tableStyleId>
                </a:tblPr>
                <a:tblGrid>
                  <a:gridCol w="3505200"/>
                </a:tblGrid>
                <a:tr h="655320"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constraints </a:t>
                        </a: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5320">
                  <a:tc>
                    <a:txBody>
                      <a:bodyPr/>
                      <a:lstStyle/>
                      <a:p>
                        <a:pPr marL="0" indent="347663" algn="l" defTabSz="914400" rtl="0" eaLnBrk="1" latinLnBrk="0" hangingPunct="1"/>
                        <a:endParaRPr lang="en-US" sz="2400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895600" y="3327618"/>
            <a:ext cx="3200400" cy="329982"/>
          </p:xfrm>
          <a:graphic>
            <a:graphicData uri="http://schemas.openxmlformats.org/presentationml/2006/ole">
              <p:oleObj spid="_x0000_s18434" name="Equation" r:id="rId4" imgW="1777680" imgH="203040" progId="Equation.3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3679825" y="3962400"/>
            <a:ext cx="1782763" cy="330200"/>
          </p:xfrm>
          <a:graphic>
            <a:graphicData uri="http://schemas.openxmlformats.org/presentationml/2006/ole">
              <p:oleObj spid="_x0000_s18435" name="Equation" r:id="rId5" imgW="990360" imgH="203040" progId="Equation.3">
                <p:embed/>
              </p:oleObj>
            </a:graphicData>
          </a:graphic>
        </p:graphicFrame>
        <p:graphicFrame>
          <p:nvGraphicFramePr>
            <p:cNvPr id="1035" name="Object 11"/>
            <p:cNvGraphicFramePr>
              <a:graphicFrameLocks noChangeAspect="1"/>
            </p:cNvGraphicFramePr>
            <p:nvPr/>
          </p:nvGraphicFramePr>
          <p:xfrm>
            <a:off x="3794125" y="2667000"/>
            <a:ext cx="1417638" cy="330200"/>
          </p:xfrm>
          <a:graphic>
            <a:graphicData uri="http://schemas.openxmlformats.org/presentationml/2006/ole">
              <p:oleObj spid="_x0000_s18436" name="Equation" r:id="rId6" imgW="787320" imgH="203040" progId="Equation.3">
                <p:embed/>
              </p:oleObj>
            </a:graphicData>
          </a:graphic>
        </p:graphicFrame>
        <p:graphicFrame>
          <p:nvGraphicFramePr>
            <p:cNvPr id="1036" name="Object 12"/>
            <p:cNvGraphicFramePr>
              <a:graphicFrameLocks noChangeAspect="1"/>
            </p:cNvGraphicFramePr>
            <p:nvPr/>
          </p:nvGraphicFramePr>
          <p:xfrm>
            <a:off x="3836988" y="4572000"/>
            <a:ext cx="1485900" cy="330200"/>
          </p:xfrm>
          <a:graphic>
            <a:graphicData uri="http://schemas.openxmlformats.org/presentationml/2006/ole">
              <p:oleObj spid="_x0000_s18437" name="Equation" r:id="rId7" imgW="825480" imgH="203040" progId="Equation.3">
                <p:embed/>
              </p:oleObj>
            </a:graphicData>
          </a:graphic>
        </p:graphicFrame>
        <p:graphicFrame>
          <p:nvGraphicFramePr>
            <p:cNvPr id="23" name="Content Placeholder 4"/>
            <p:cNvGraphicFramePr>
              <a:graphicFrameLocks/>
            </p:cNvGraphicFramePr>
            <p:nvPr/>
          </p:nvGraphicFramePr>
          <p:xfrm>
            <a:off x="6629400" y="1828801"/>
            <a:ext cx="1752600" cy="3270851"/>
          </p:xfrm>
          <a:graphic>
            <a:graphicData uri="http://schemas.openxmlformats.org/drawingml/2006/table">
              <a:tbl>
                <a:tblPr firstRow="1">
                  <a:effectLst>
                    <a:outerShdw blurRad="50800" dist="76200" dir="2700000" algn="tl" rotWithShape="0">
                      <a:schemeClr val="accent4">
                        <a:lumMod val="40000"/>
                        <a:lumOff val="60000"/>
                        <a:alpha val="40000"/>
                      </a:schemeClr>
                    </a:outerShdw>
                  </a:effectLst>
                  <a:tableStyleId>{5C22544A-7EE6-4342-B048-85BDC9FD1C3A}</a:tableStyleId>
                </a:tblPr>
                <a:tblGrid>
                  <a:gridCol w="876300"/>
                  <a:gridCol w="876300"/>
                </a:tblGrid>
                <a:tr h="539122">
                  <a:tc gridSpan="2">
                    <a:txBody>
                      <a:bodyPr/>
                      <a:lstStyle/>
                      <a:p>
                        <a:pPr algn="ctr"/>
                        <a:r>
                          <a:rPr lang="en-US" sz="2800" b="1" dirty="0" smtClean="0">
                            <a:solidFill>
                              <a:schemeClr val="tx1"/>
                            </a:solidFill>
                          </a:rPr>
                          <a:t>pts</a:t>
                        </a:r>
                        <a:endParaRPr lang="en-US" sz="2800" b="1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381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</a:tr>
                <a:tr h="500547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347663" indent="-347663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381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347663" indent="-347663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v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500547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w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  <a:tr h="659089">
                  <a:tc>
                    <a:txBody>
                      <a:bodyPr/>
                      <a:lstStyle/>
                      <a:p>
                        <a:pPr marL="0" indent="0" algn="ctr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x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indent="0" algn="ctr" defTabSz="914400" rtl="0" eaLnBrk="1" latinLnBrk="0" hangingPunct="1"/>
                        <a:r>
                          <a:rPr lang="en-US" sz="2800" b="0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{}</a:t>
                        </a:r>
                        <a:endParaRPr lang="en-US" sz="2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ctr">
                      <a:lnL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mpd="sng">
                        <a:noFill/>
                      </a:lnT>
                      <a:lnB w="38100" cap="flat" cmpd="sng" algn="ctr">
                        <a:solidFill>
                          <a:schemeClr val="accent4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B09B8-2C91-43C8-A81F-9449E1FD3B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1|45.1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1234</Words>
  <Application>Microsoft Office PowerPoint</Application>
  <PresentationFormat>On-screen Show (4:3)</PresentationFormat>
  <Paragraphs>415</Paragraphs>
  <Slides>30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Parallel Inclusion-based Points-to Analysis</vt:lpstr>
      <vt:lpstr>Points-to analysis</vt:lpstr>
      <vt:lpstr>Inclusion-based points-to analysis</vt:lpstr>
      <vt:lpstr>Parallel inclusion-based points-to analysis</vt:lpstr>
      <vt:lpstr>Agenda</vt:lpstr>
      <vt:lpstr>Agenda</vt:lpstr>
      <vt:lpstr>Andersen’s algorithm for C programs</vt:lpstr>
      <vt:lpstr> Example</vt:lpstr>
      <vt:lpstr> Example</vt:lpstr>
      <vt:lpstr> Example</vt:lpstr>
      <vt:lpstr>Constraint representation shortcomings</vt:lpstr>
      <vt:lpstr>Proposed graph representation</vt:lpstr>
      <vt:lpstr>Graph rewrite rules</vt:lpstr>
      <vt:lpstr>Graph rewrite rules</vt:lpstr>
      <vt:lpstr>Graph rewrite rules</vt:lpstr>
      <vt:lpstr>Example revisited</vt:lpstr>
      <vt:lpstr>Advantages of graph formulation</vt:lpstr>
      <vt:lpstr>Agenda</vt:lpstr>
      <vt:lpstr>Graph algorithms – Galois approach</vt:lpstr>
      <vt:lpstr>Parallelization of graph algorithms</vt:lpstr>
      <vt:lpstr>Parallelization of graph algorithms</vt:lpstr>
      <vt:lpstr>Parallelization of graph algorithms</vt:lpstr>
      <vt:lpstr>Parallelizing Andersen’s algorithm</vt:lpstr>
      <vt:lpstr>Optimal conflict detection </vt:lpstr>
      <vt:lpstr>Optimal conflict detection </vt:lpstr>
      <vt:lpstr>Implementation</vt:lpstr>
      <vt:lpstr>Results: runtimes</vt:lpstr>
      <vt:lpstr>Results: speedups</vt:lpstr>
      <vt:lpstr>Conclusions</vt:lpstr>
      <vt:lpstr>Thank you!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oopsla10-slides</dc:title>
  <dc:creator>mario</dc:creator>
  <cp:lastModifiedBy>mario</cp:lastModifiedBy>
  <cp:revision>209</cp:revision>
  <dcterms:created xsi:type="dcterms:W3CDTF">2010-09-23T16:07:57Z</dcterms:created>
  <dcterms:modified xsi:type="dcterms:W3CDTF">2010-10-20T00:48:22Z</dcterms:modified>
</cp:coreProperties>
</file>